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342" r:id="rId4"/>
    <p:sldId id="1564" r:id="rId5"/>
    <p:sldId id="346" r:id="rId6"/>
    <p:sldId id="1565" r:id="rId7"/>
    <p:sldId id="1566" r:id="rId8"/>
    <p:sldId id="1568" r:id="rId9"/>
    <p:sldId id="1569" r:id="rId10"/>
    <p:sldId id="1570" r:id="rId11"/>
    <p:sldId id="266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C42E0C-4BB3-4C4D-9055-31D45AF4053B}" v="56" dt="2023-04-18T15:49:21.0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4" autoAdjust="0"/>
    <p:restoredTop sz="76146" autoAdjust="0"/>
  </p:normalViewPr>
  <p:slideViewPr>
    <p:cSldViewPr snapToGrid="0">
      <p:cViewPr varScale="1">
        <p:scale>
          <a:sx n="91" d="100"/>
          <a:sy n="91" d="100"/>
        </p:scale>
        <p:origin x="1291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2T19:29:50.271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1269,'0'-3,"0"1,1-1,-1 0,1 0,-1 1,1-1,0 0,0 1,0-1,0 1,1-1,-1 1,1-1,0 1,-1 0,1 0,4-4,3 0,0-1,0 1,14-7,-16 9,0 1,0-1,0-1,-1 1,0-1,0 0,6-7,-7 8,0-1,0 1,0 0,0 1,1-1,0 1,0 0,0 1,0-1,11-2,27-13,-33 12,-1 0,0-1,15-14,-7 6,-11 9,1-1,-1 0,9-12,-14 17,1 0,-1-1,1 1,-1 0,1 1,0-1,5-2,13-8,-18 8,0 0,1 1,-1-1,-1-1,1 1,-1 0,1-1,-1 1,-1-1,1 0,-1 0,1 1,0-10,-1 10,-1 0,1-1,-1 1,0-1,0 1,0-1,-1 1,0-1,0 1,0 0,0-1,0 1,-1 0,0 0,-3-6,-56-89,59 96,1-1,-1 0,1 1,0-1,0 0,0 0,1 0,-1 0,1 0,0 0,0 0,0 0,2-6,-1 7,-1-1,1 0,-1 1,0-1,0 0,0 0,0 1,-1-1,1 0,-1 1,0-1,0 1,-1-1,1 1,-1-1,0 1,-3-6,-7-3,-13-15,24 26,0 0,1-1,-1 1,0 0,1-1,-1 1,1 0,-1-1,1 1,0-1,0 1,0-1,-1 1,1-1,0 1,1 0,-1-1,0 1,0-1,1 1,0-3,1 3,1-1,-1 1,1-1,-1 1,1 0,0 0,-1 0,1 0,0 1,0-1,4 0,9-2,17-7,60-10,-65 15,77-7,54-9,-131 17,0-1,0-1,28-10,12-4,-65 19,-1 1,0-1,0 0,1 0,-1 0,0 0,0-1,0 1,0 0,0-1,0 0,-1 1,1-1,0 0,-1 0,0 0,1 0,1-4,13-16,-15 21,1 0,0-1,0 1,0 0,0 0,0 0,0 0,0 1,0-1,0 0,0 1,1-1,-1 1,0 0,0 0,3 0,43 5,-15-1,-31-4,27 2,-1-2,1-2,-1 0,32-7,69-18,-91 22,-25 3,0 0,1 0,17-7,-14 1,1-1,19-13,17-9,29-1,-74 28,-1-1,1-1,-1 1,11-11,-11 10,1-1,1 1,0 0,0 1,0 0,21-6,21-11,-37 14,-12 6,0 0,-1 1,1-1,0 1,0 0,0 0,0 0,0 0,0 0,0 1,1-1,-1 1,5 0,77 5,-45-2,65-3,-45-3,-35 2,-1 0,0-2,-1 0,32-9,-36 7,1 1,37-2,-8 0,-17 3,1 2,39 3,-8-1,-63-1,0 0,1 0,-1 0,0 1,0-1,1 0,-1 0,0 1,0-1,0 1,1-1,-1 1,0-1,0 1,0 0,0-1,0 1,0 0,0 0,0 0,-1 0,1 0,0 0,0 0,-1 0,1 0,-1 0,1 0,-1 1,1-1,-1 0,0 0,1 0,-1 1,0-1,0 0,0 0,0 1,0-1,0 0,0 0,-1 1,1-1,0 0,-1 2,-2 9,0-1,-1 1,-9 19,8-21,-43 101,47-108,0-1,-1 0,1 0,-1 1,0-1,0-1,0 1,0 0,0 0,0-1,0 1,-1-1,1 1,0-1,-1 0,1 0,-1 0,1-1,-1 1,0 0,-4-1,-8 2,1-2,-30-2,14 1,17 1,-181 7,190-6,0 0,0 0,0 1,0-1,0 1,0 0,0 0,1 0,-1 0,1 1,-1-1,1 1,0 0,0 0,0 0,0 0,1 1,-1-1,1 1,0 0,0-1,-2 8,1-5,1 0,0 1,1-1,0 0,0 1,0-1,1 0,0 1,0-1,0 1,1-1,0 1,0-1,3 9,11 18,-11-25,0 1,0-1,-1 1,2 10,-4-16,-1 0,1 1,0-1,0 0,0 1,1-1,-1 0,1 0,-1 0,1 0,0 0,0-1,1 1,2 2,-2-3,0 0,1 0,0 0,-1 0,1-1,0 0,0 0,0 0,0 0,0 0,6-1,56 1,-50-2,0 0,-1 2,1 0,15 3,24 3,-86 3,-4 2,31-12,0 1,0 0,0 0,0 0,0 0,0 1,0-1,0 1,1 0,-1 0,1 1,-1-1,1 1,0-1,0 1,0 0,0 0,-2 4,0-2,0-1,0-2,0 1,0 0,-1-1,1 0,-1-1,1 1,-1-1,0 0,-6 0,-18 5,25-4,0 1,-1-1,1 1,0 0,-6 5,7-6,1 1,-1-1,0 0,1 0,-1 0,0 0,0-1,0 1,0-1,-9 1,11-1,0-1,0 0,0 0,0 0,0 0,0 0,0 0,0 0,0 0,0-1,0 0,0 1,0-1,0 0,0 0,0 0,1 0,-1 0,0 0,1 0,-1-1,0 1,1 0,0-1,-1 0,1 1,0-1,0 0,0 1,-1-4,-15-18,14 20,0 1,-1-1,1 1,-1-1,0 1,1 0,-1 1,0-1,0 1,0-1,0 1,-1 0,1 1,0-1,0 1,-7 0,6 0,0-1,0 1,0-1,0 0,0 0,1 0,-1-1,0 1,1-1,-1 0,-6-5,6 2,-1-1,1 1,0-2,-5-7,-5-7,13 18,0 1,-1-1,1 0,-1 1,0 0,0 0,1 0,-2 0,1 0,0 1,0-1,0 1,-1 0,1 0,-1 0,1 0,0 1,-1-1,0 1,1 0,-1 0,1 0,-7 1,-2 0,-11-1,-2-1,1 2,-1 0,1 2,-29 6,48-8,0 0,0 0,0 1,0-1,0 1,0 0,1 0,-1 0,1 1,-1 0,1 0,0 0,0 0,0 1,1-1,-1 1,1 0,0 0,-4 6,7-8,-1-1,0 0,0 0,0 0,-1 0,1 1,0-2,0 1,-1 0,1 0,0 0,-1 0,1-1,-1 1,1-1,-1 1,1-1,-1 0,1 1,-1-1,1 0,-1 0,0 0,1 0,-1 0,1-1,-1 1,1 0,-1-1,1 1,-1-1,-2-1,0 0,-1 0,1 0,0 0,0-1,0 0,0 0,0 0,0-1,-2-3,3 5,1 0,0 0,-1 0,0 0,1 0,-1 1,0-1,0 1,0 0,0-1,0 1,0 1,0-1,-5 0,-52-3,25 3,-10-2,-64 5,23 0,84-2,1 0,-1 0,0 0,1-1,-1 1,1-1,-1 1,1-1,-1 0,1 1,-1-1,1 0,-1 0,1 0,0 0,0 0,0-1,-1 1,1 0,0 0,0-1,-1-2,1 3,0-1,1 1,-1-1,0 1,-1 0,1-1,0 1,0 0,-1 0,1 0,0 0,-1 0,1 0,-1 0,1 1,-1-1,0 0,1 1,-1-1,0 1,1 0,-3-1,-57-4,45 2,-1 1,1 1,0 1,-30 2,44-1,-1-1,0 1,0 0,0 0,1 0,-1 0,0 0,1 1,-1-1,1 1,0 0,-1 0,1-1,0 2,0-1,-3 4,1 1,1-1,-1 1,1 0,-3 14,-4 8,9-28,-1 1,1-1,0 0,-1 1,1-1,-1 0,0 0,1 0,-1 0,0 0,1 0,-1 0,0 0,0-1,0 1,0-1,0 0,0 1,0-1,0 0,-3 0,-46-2,49 2,-1 0,0-1,1 1,-1-1,0 0,1 1,-1-1,0 0,1 0,-1-1,1 1,0-1,-1 1,1-1,0 0,0 1,0-1,0 0,0 0,0-1,1 1,-1 0,1-1,-3-3,-14-20,16 24,0 1,0-1,-1 1,1 0,-1 0,1 0,-1 0,1 0,-1 0,0 1,1-1,-1 1,0 0,1 0,-1 0,0 0,1 0,-6 2,-48 11,48-10,0 1,1 0,-1 0,1 0,0 1,0 0,-8 7,12-9,0 0,1-1,-1 1,1 1,-1-1,1 0,0 0,0 1,1 0,-1-1,1 1,0 0,0-1,0 1,0 0,1 0,-1 6,2-1,1 1,-1-1,2 0,-1 0,1 0,7 13,-2 0,-7-21,0 1,-1 0,1-1,-1 1,1 0,-1 0,0-1,0 1,0 0,0 0,0-1,0 1,-1 0,1 0,0-1,-1 1,1 0,-1-1,0 1,0 0,1-1,-1 1,0-1,0 0,-1 1,-1 2,-3 1,-1 0,0-1,0 1,-14 6,16-9,1 0,-1 0,0 1,1 0,0 0,-1 0,1 0,1 1,-6 5,6-4,1-1,-1 0,0 0,0 0,-1 0,1 0,-1-1,0 0,0 1,0-1,0-1,0 1,-1-1,1 0,-1 0,0 0,-8 2,8-3,0 1,1-1,-1 1,1 0,-1 1,1-1,-7 5,-4 3,30-17,-11 5,1 0,-1 0,0-1,0 1,0-1,0 0,0 0,0 0,4-6,24-24,-28 30,1-1,-1 0,-1 0,1 0,0 0,-1 0,0-1,0 1,0-1,-1 0,1 0,-1 0,0 0,-1-1,3-9,-2 4,0 0,1 0,6-15,-6 18,0 0,0-1,-1 1,0-1,0 0,0-13,3-13,-4 32,0 0,0-1,0 1,-1 0,0-1,1 1,-1-1,0 1,-1-5,0 6,0 1,0 0,1-1,-1 1,0 0,0-1,-1 1,1 0,0 0,0 0,0 0,-1 0,1 0,-1 0,1 0,-1 1,1-1,-1 0,1 1,-1 0,1-1,-1 1,0 0,1 0,-3-1,-19-1,17 2,0 0,1-1,-1 0,1 0,-8-3,11 4,1-1,-1 0,1 0,-1 0,1 0,-1 0,1-1,0 1,-1 0,1-1,0 1,0 0,0-1,0 0,0 1,0-1,1 1,-1-1,0 0,0-3,-8-51,9 52,0 0,0 1,1-1,-1 0,1 1,-1-1,1 0,0 1,1-1,-1 1,1-1,-1 1,3-3,29-43,-32 47,0 1,0-1,0 0,0 1,-1-1,1 0,-1 1,1-1,-1 0,0 0,0 0,1 1,-1-1,-1 0,1 0,0 0,0 1,-1-1,1 0,-1 0,1 1,-1-1,0 0,0 1,1-1,-2-1,5 2,0 0,0 0,0 1,0-1,0 1,0 0,0 0,7 0,-10 0,34 1,-1 2,1 1,43 11,-61-13,0 0,0 0,1-2,16-1,-4 1,-31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2T19:29:54.607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1 433,'3'2,"0"-1,0 0,1 1,-1-2,0 1,1 0,-1-1,1 1,-1-1,8 0,-1 0,258 6,-15-2,-169-1,137-14,-217 11,0 0,0 0,0 0,0 1,0 0,0-1,0 1,0 1,-1-1,6 2,-8-2,0-1,0 1,0-1,0 1,0 0,0-1,0 1,-1 0,1 0,0 0,0 0,0 0,-1 0,1 0,-1 0,1 0,-1 0,1 0,-1 0,1 0,-1 0,0 0,0 1,1-1,-1 0,0 0,0 0,0 0,-1 1,1-1,0 0,0 0,0 0,-1 0,1 1,-1-1,1 0,-2 2,-3-2,-1-8,-3-14,8 18,-2-4,0 0,-1 0,1 1,-2-1,1 1,-1-1,0 1,0 1,-1-1,0 1,0 0,0 0,0 1,-11-6,-3 1,-1 1,1 0,-41-7,-99-32,176 41,14-1,31-3,169-34,-203 38,0 2,52-2,-59 6,0 0,0-2,0-1,-1 0,1-2,-1 0,24-9,-27 8,0 1,0 0,33-4,6-2,-43 8,0 1,0 1,0 0,23 1,-50 2,0-1,0 2,1 0,-21 7,-13 3,-79 11,-56 14,179-37,-42 13,-1-2,-69 8,78-17,1 2,-54 13,60-12,-1-1,0-1,-56-2,29-1,44 0,-27 1,37-4,24-3,-6 2,16-2,1-2,-2-1,1-1,-1-1,35-19,-62 29,0-1,1 1,-1-1,1 0,-1 0,0 0,0 1,0-1,1 0,-1-1,0 1,0 0,0 0,0 0,-1-1,1 1,0 0,-1-1,1 1,0-1,-1 1,0 0,1-1,-1 1,0-1,0 0,0 1,0-1,0 1,0-1,0 1,0-1,-1 1,1-1,0 1,-1-1,1 1,-1 0,0-1,0 1,1 0,-1-1,0 1,0 0,0 0,0 0,0 0,-1 0,-1-1,-1-2,0 0,-1 1,0 0,0 0,0 1,0-1,0 1,0 0,-1 0,1 1,-1 0,-8-1,12 2,1 0,-1 0,0 0,1 0,-1-1,1 1,-1 0,1-1,-1 1,0-1,1 0,-1 1,1-1,-3-2,4 3,-1-1,1 1,0-1,-1 1,1-1,0 1,-1-1,1 0,0 1,0-1,-1 1,1-1,0 0,0 1,0-1,0 0,0 1,0-1,0 0,0 1,0-1,1 0,-1 1,0-2,2 0,-1-1,0 0,1 1,0 0,-1-1,1 1,0 0,0 0,0 0,1 0,-1 1,0-1,1 1,4-3,29-6,-32 10,0-1,-1 1,1-1,-1 0,1 0,-1 0,0-1,1 1,-1-1,0 0,0 0,0 0,0 0,0 0,3-4,22-13,-6 6,-19 11,0 0,0 0,0 1,0-1,0 1,0 0,7-2,-2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2T19:30:09.155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1 557,'51'1,"52"-2,-81-1,0-2,-1-1,25-8,-34 10,0 1,1 0,19-1,-20 3,0-1,0-1,23-5,-9-3,44-23,-6 10,-26 10,-3 3,-28 9,-1-1,0 1,1-2,-1 1,0-1,12-6,-10 4,1 0,0 1,0 0,1 1,11-3,-9 3,0-1,-1 0,12-6,-7 3,-1 1,1 1,0 0,24-4,-1 1,124-22,-155 28,26-4,1-2,59-23,-78 24,0 0,1 2,0 0,30-5,67-14,-88 21,-1 1,-1-1,0-2,0 0,35-14,26-8,-30 10,-13 5,-27 8,1-1,23-10,51-28,-82 38,-5 3,0 0,-1 1,1-1,0 0,0 1,0 0,0 0,1 0,4-1,-8 2,1 0,-1 1,1-1,-1 0,1 0,0 0,-1 0,1 1,-1-1,1 0,-1 0,1 1,-1-1,1 1,-1-1,0 0,1 1,-1-1,1 1,-1-1,1 2,5 21,-5-1,-1 0,-1-1,-1 1,-1-1,-1 1,-9 30,5-12,6-28,-1 0,0 0,-7 17,1-6,0 0,2 1,-6 35,0 5,-29 83,30-113,-20 39,28-64,-1 0,1 0,0 0,1 0,0 0,-1 12,3-19,1-1,-1 1,0-1,1 1,-1-1,0 1,0-1,0 1,0-1,0 0,-1 0,1 1,0-1,0 0,-1 0,1 0,-1 0,1-1,-1 1,1 0,-1 0,0-1,-1 1,-49 9,16-3,21-2,-20 5,34-10,0 0,-1 0,1-1,0 1,-1 0,1-1,0 1,-1 0,1-1,0 0,0 1,0-1,0 0,-1 1,1-1,0 0,0 0,0 0,0 0,1 0,-1 0,0 0,0 0,0-2,-41-53,40 52,-1 1,1-1,-1 1,0 0,0 0,0 0,0 0,-1 0,1 1,-1-1,0 1,1 0,-9-3,-61-17,46 14,-13-4,13 3,0 1,0 2,-54-7,-69-8,-33 11,163 10,13-1,-1 0,1 1,0 0,0 1,0 0,-1 0,1 0,0 1,0 0,0 0,1 1,-1 0,-6 4,-14 7,22-12,0 0,1 0,-1 1,1 0,0-1,0 2,-6 4,-48 57,58-65,0 1,0-1,0 1,-1-1,1 0,0 1,0-1,-1 1,1-1,0 0,-1 1,1-1,-1 0,1 1,0-1,-1 0,1 0,-1 1,1-1,-1 0,1 0,0 0,-1 0,1 0,-1 0,1 1,-1-1,1 0,-1 0,1 0,-2-1,-4-14,6-35,0 41,1 4,-1 0,0 0,-1-1,1 1,-1 0,0 0,0 0,-1 0,1 0,-1 0,0 0,-1 0,1 1,-1-1,0 1,0-1,0 1,-1 0,1 0,-1 1,0-1,0 1,0 0,-1 0,-6-3,7 3,0 1,0 0,0 1,-1-1,1 1,0 0,-1 0,1 0,-1 0,1 1,-1 0,1 0,-1 0,1 1,-1-1,1 1,-1 0,1 0,0 1,-1-1,1 1,0 0,0 0,0 1,0-1,1 1,-1 0,1-1,-1 2,1-1,-3 4,3-2,1 0,-1 1,1-1,1 0,-1 1,1-1,0 1,0-1,1 1,-1 0,1-1,0 1,1 0,2 10,-2 0,-1-15,0-1,0 1,-1-1,1 1,0-1,0 1,-1-1,1 1,0-1,-1 1,1-1,-1 1,1-1,0 1,-1-1,1 0,-1 1,1-1,-1 0,1 0,-1 1,0-1,1 0,-1 0,1 0,-1 0,1 0,-1 1,0-1,1 0,-1 0,-1-1,-29 2,17-2,-173 15,103 7,61-14,0-1,-24 3,47-9,0 0,0 1,-1-1,1 0,0 0,-1 0,1 0,0 0,-1 0,1 1,0-1,-1 0,1 0,0 0,-1 0,1 0,0 0,-1 0,1-1,0 1,-1 0,1 0,0 0,-1 0,1 0,0 0,-1-1,1 1,0 0,0 0,-1 0,1-1,0 1,0 0,-1 0,1-1,0 1,0 0,0-1,-1 1,1 0,0-1,0 1,0 0,0-1,0 1,0-1,12-17,27-16,-38 33,14-11,1 0,1 1,0 1,0 1,1 0,22-7,-32 13,0-1,0 0,0 0,-1-1,9-6,-8 5,-4 3,1 1,-1 0,1 0,0 1,0-1,0 1,-1 0,1 0,0 1,8-1,-7 1,-1 0,1-1,0 0,-1 0,1 0,-1-1,10-3,-13 3,0 1,0-1,0 0,0 0,-1 1,1-1,-1 0,3-4,-3 3,1 1,0-1,0 1,-1 0,1 0,0 0,1 0,3-3,13-4,2 1,-1 0,1 2,0 0,0 1,1 2,-1 0,27 0,152 8,-39 1,-55-8,-23 0,84 8,27 19,-48 1,-140-25,0 0,0 1,0-1,0 1,-1 1,1-1,0 1,5 3,-10-5,1 0,-1 0,1 0,-1 0,1 0,-1 1,0-1,0 0,0 1,0-1,0 1,0-1,0 1,0-1,0 1,-1 0,1-1,-1 1,1 0,-1 0,0-1,1 1,-1 0,0 0,0 0,-1-1,1 1,0 0,0 0,-1-1,0 4,-1-4,1 0,-1 0,1 1,-1-1,0 0,0-1,1 1,-1 0,0 0,0-1,0 1,0-1,-2 1,-29 4,23-5,-1 0,1-1,-1-1,1 1,0-2,0 1,0-2,0 1,0-1,1 0,-1-1,1-1,-8-5,-7-3,0 2,-1 0,0 2,-1 1,0 1,0 1,-36-5,-14 0,4 0,-97-4,147 16,1-1,-1-1,0-1,1-1,-32-9,53 13,-1 0,1-1,-1 1,1 0,-1 0,1 0,0 0,-1 0,1-1,-1 1,1 0,0 0,-1-1,1 1,0 0,-1-1,1 1,0 0,-1-1,1 1,0 0,0-1,0 1,-1-1,1 1,0 0,0-1,0 0,9-7,27-1,-31 8,137-31,240-22,-357 52,0 0,0-1,-1-1,1-2,-1 0,0-2,32-14,-40 11,-13 9,0 0,0 1,0-1,0 0,0 1,0 0,1 0,-1 0,0 0,4 0,2-1,-1 0,1-1,-1 0,0 0,1 0,6-6,18-6,-23 11,-1 0,0-1,0-1,10-6,-9 5,-1 1,1 1,12-6,-19 10,0-1,1 1,-1 0,0 0,0 0,1 1,-1-1,0 1,1-1,-1 1,1 0,-1 1,0-1,7 2,-9-1,0 0,1 0,-1 1,0-1,0 0,0 1,0-1,0 0,-1 1,1-1,0 1,-1 0,1-1,-1 1,1-1,-1 1,0 0,0-1,0 1,0 0,0-1,0 1,0 0,0-1,-2 4,-9 43,-4-16,-31 52,31-61,2 0,1 1,0 1,-10 36,17-49,1-1,-2 0,1 0,-12 16,-1 2,18-28,0-1,0 0,-1 0,1 0,0 1,0-1,0 0,0 0,0 0,0 0,0 1,-1-1,1 0,0 0,0 0,0 0,0 0,0 0,-1 0,1 1,0-1,0 0,0 0,-1 0,1 0,0 0,0 0,0 0,-1 0,1 0,0 0,0 0,0 0,-1 0,1 0,0 0,0 0,0 0,-1 0,1-1,0 1,0 0,0 0,0 0,-1 0,1 0,0 0,0 0,0-1,0 1,0 0,0 0,-1 0,1 0,0-1,0 1,-9-19,-2-22,3 5,-12-49,18 77,-1 1,0-1,0 1,-1 0,0 0,0 0,-1 0,-6-7,9 13,0-1,-1 1,1-1,0 1,-1 0,1 0,-1 0,0 0,1 0,-1 1,0-1,1 1,-1 0,0 0,1 0,-1 0,0 0,1 1,-1-1,0 1,1-1,-1 1,0 0,1 0,-4 2,34 0,78-14,-98 11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2T19:30:20.884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1142,'18'0,"0"-1,0-1,1 0,-1-1,-1-1,1-1,0 0,-1-1,24-13,-21 6,-16 10,1 0,-1 1,0-1,1 1,-1 0,1 0,7-2,-4 2,0 0,-1 0,1-1,-1 0,0 0,13-9,-18 11,-1 0,1 0,-1 0,0 0,1-1,-1 1,0-1,0 1,0-1,0 1,0-1,0 0,-1 1,1-1,0 0,-1 1,0-1,1 0,-1 0,0 0,0 0,0 1,0-1,0 0,0 0,0 0,-1 0,1 1,-1-1,1 0,-1 1,0-1,0 0,0 1,-1-3,-8-14,-25-31,35 49,0 0,0 0,0-1,0 1,0 0,0 0,0 0,0-1,0 1,0 0,0 0,0-1,0 1,0 0,0 0,1 0,-1 0,0-1,0 1,0 0,0 0,0 0,0-1,1 1,-1 0,0 0,0 0,0 0,0 0,1 0,-1-1,0 1,0 0,0 0,1 0,-1 0,0 0,0 0,0 0,1 0,-1 0,0 0,0 0,0 0,1 0,-1 0,20-4,1-1,-6-12,-14 15,0 0,1-1,0 1,-1 0,1 0,0 1,0-1,0 0,4-2,-4 3,-1-1,1 1,-1-1,0 1,1-1,-1 0,0 1,0-1,0 0,0 0,-1 0,1 0,0 0,-1 0,0 0,1 0,-1 0,0 0,0 0,0 0,0 0,0-1,-1 1,1 0,-1-2,-1-5,0-1,0 0,-8-16,9 22,0 0,-1 0,1 1,-1-1,0 1,0 0,0-1,-1 1,1 0,-1 0,0 0,1 1,-1-1,-1 1,1-1,0 1,0 0,-7-2,10 4,0 0,0 0,-1 0,1 0,0 0,0-1,0 1,-1 0,1 0,0 0,0 0,0 0,-1 0,1 0,0-1,0 1,0 0,0 0,0 0,-1 0,1-1,0 1,0 0,0 0,0 0,0-1,0 1,0 0,0 0,0 0,0-1,0 1,0 0,0 0,0 0,0-1,0 1,0 0,0 0,0 0,0-1,0 1,0 0,0 0,0 0,0-1,1 1,-1 0,0 0,0 0,0 0,0-1,0 1,1 0,-1 0,0 0,0 0,0 0,0 0,1 0,-1-1,0 1,0 0,0 0,1 0,-1 0,0 0,0 0,1 0,22-10,-5 2,-11 3,0-1,0 0,-1 0,0-1,0 1,-1-1,1-1,-2 1,6-10,-10 16,1 0,-1 0,0 0,0 0,0 0,0 0,0 0,0-1,0 1,-1 0,1 0,0 0,0 0,-1 0,1 0,-1 0,1 0,-1 1,1-1,-1 0,1 0,-1 0,0 0,-1 0,-26-19,25 18,0 1,0-1,0 0,0 0,0-1,0 1,0 0,1-1,-1 0,-2-3,-15-28,20 34,0 0,0-1,0 1,1 0,-1 0,0-1,0 1,1 0,-1-1,0 1,0 0,1 0,-1 0,0-1,1 1,-1 0,0 0,1 0,-1 0,0 0,1 0,-1-1,1 1,-1 0,0 0,1 0,-1 0,0 0,1 0,-1 1,1-1,-1 0,0 0,1 0,-1 0,0 0,1 0,-1 1,0-1,1 0,19 4,12 8,-26-9,0-1,0 1,1-1,-1-1,0 1,1-1,-1 0,10 0,-12-1,1 1,-1-1,0-1,0 1,0 0,0-1,0 0,0 0,0 0,0-1,0 1,0-1,0 0,-1 0,1 0,-1-1,0 1,5-5,52-26,-35 14,-18 14,0 0,0 0,0-1,7-9,-1 1,-9 10,0 0,-1 0,0 0,0 0,0-1,4-8,7-13,-11 29,-3 16,1-15,-1-1,0 1,1-1,-1 1,1-1,0 0,0 1,0-1,1 0,-1 0,1 0,-1 0,1 0,0 0,1-1,-1 1,0 0,1-1,-1 0,1 0,0 0,-1 0,1 0,0 0,0-1,1 1,-1-1,0 0,5 1,-5 0,0-1,0 0,0 1,0 0,0 0,-1-1,1 1,3 5,-4-5,0 0,0-1,0 1,0 0,0-1,0 1,1-1,-1 0,0 0,1 0,-1 0,1 0,-1 0,1-1,0 1,4 0,16-2,0-1,0-1,23-6,-7-3,-37 11,0 0,-1 0,1-1,-1 1,1 0,-1-1,0 1,1 0,-1-1,0 0,0 1,0-1,0 0,0 1,0-1,-1 0,1 0,0-4,0 6,-1-1,1 0,-1 0,1 0,-1 1,1-1,0 0,0 0,-1 1,1-1,0 1,0-1,0 1,-1-1,1 1,0-1,0 1,0 0,0-1,0 1,0 0,0 0,0 0,0 0,0 0,1 0,36 1,-26 0,-6-1,1 0,0-1,-1 1,0-1,1-1,-1 1,0-1,1 0,-1-1,0 1,-1-1,1 0,0-1,-1 0,0 1,0-2,0 1,0 0,0-1,-1 0,0 0,0-1,-1 1,6-10,-8 10,1-1,-1 1,0 0,0-1,-1 1,0-1,0 1,0-1,0 1,-2-7,1 8,0-1,1 1,-1-1,1 0,0 1,0-1,1 0,-1 1,1-1,0 1,0-1,1 1,-1 0,1-1,4-6,2 1,1 0,1 1,0 0,0 1,22-14,-4 2,-15 10,-4 4,0-1,1 1,11-6,-17 10,0 1,1-1,-1 1,0 0,1 0,-1 1,1-1,-1 1,1 0,-1 0,6 1,-7-1,0 0,0 0,-1 0,1-1,0 0,0 1,-1-1,1 0,-1 0,1 0,-1-1,1 1,-1 0,4-4,-5 5,2-2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2T19:30:23.882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42,'0'-1,"0"-1,1-2,0-1,0-1,1 1,0 0,-1 0,1 0,-2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2T19:31:00.376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1661 1,'-46'37,"39"-33,1 1,-1 0,0 1,1-1,0 1,1 0,-1 1,-7 11,0 5,9-17,0 0,0 0,1 0,0 0,0 1,1-1,0 1,0 0,0 0,1 0,0-1,0 13,1-15,0-1,0 0,1 0,0 1,-1-1,1 0,0 0,1 0,-1 0,0 0,1 0,0 0,0-1,0 1,0-1,0 1,3 2,0-1,0 0,0 0,1-1,0 1,-1-1,1 0,12 3,8-1,-24-4,1-1,0 0,-1 1,1-1,0 1,-1 0,1 0,-1 0,5 3,-6-3,0 0,-1 0,1 0,0 0,-1 0,1 0,-1 0,0 0,1 0,-1 1,0-1,0 0,0 0,0 0,0 1,0-1,0 0,0 0,0 0,0 1,-1-1,1 0,0 0,-1 0,1 0,-1 0,-1 2,1 0,0 1,-1-1,0 0,1 0,-1 0,0-1,-1 1,1 0,0-1,-1 0,0 1,1-1,-1 0,0 0,0-1,0 1,0 0,-1-1,1 0,0 0,0 0,-6 1,-15 6,3 1,-32 19,-10 20,61-46,1-1,-1 1,1 0,-1 0,1 0,0 0,0 1,0-1,0 0,0 0,1 1,-1-1,1 0,-1 1,1-1,0 1,0-1,0 0,0 1,0-1,1 1,-1-1,1 0,0 4,1 25,-2-29,0-1,0 0,-1 1,1-1,-1 0,1 0,-1 0,1 1,-1-1,0 0,1 0,-1 0,0 0,0 0,0 0,0-1,0 1,0 0,0 0,0 0,0-1,-2 1,-31 8,31-9,0 1,-1-1,1 1,0-1,0 1,-1 0,1 0,0 1,0-1,0 1,1-1,-1 1,-4 3,5-2,0 0,-1 0,1 0,-1 0,0 0,0-1,0 1,0-1,0 0,-1 0,1 0,-1-1,1 1,-1-1,0 1,1-1,-1-1,0 1,0 0,0-1,0 0,1 0,-7 0,9-1,-1 1,1 0,0 0,-1 0,1 1,0-1,-1 0,1 0,0 1,-1-1,1 1,0-1,0 1,0-1,-1 1,1 0,0 0,0-1,0 1,0 0,0 0,0 0,-1 2,1 0,-1 1,1-1,0 0,0 1,0-1,1 1,-1 3,-7 24,6-29,0 0,0 0,0 0,-1 0,1 0,-1-1,1 1,-1-1,1 1,-5 0,-15 10,20-10,1 0,-1 0,1 0,-1 0,1 0,0 1,0-1,0 0,0 0,0 1,0-1,1 1,-1-1,0 4,-1 45,0-14,0-26,3-9,-1 0,0 1,-1-1,1 1,0-1,-1 0,1 1,-1-1,0 0,0 0,0 1,0-1,0 0,0 0,0 0,-1 0,1 0,-1-1,0 1,1 0,-1-1,0 1,0-1,0 1,0-1,0 0,0 0,0 0,-4 1,3-1,0 1,0-1,0 1,0 0,1 0,-1 0,0 0,1 0,-1 0,1 1,0 0,0-1,0 1,0 0,0 0,1 0,-1 0,1 0,0 0,0 0,-1 7,-1 5,1 1,1 0,1 25,-1 11,0-45,-1-1,1 1,-2-1,1 1,0-1,-1 0,-4 7,-11 23,14-22,1 1,0 0,1 0,1 0,1 0,1 23,-3 41,-1-42,2 0,4 51,-1-78,0 0,1 0,0-1,1 0,0 1,0-2,10 16,12 26,-16-28,1 0,27 37,-2-3,-28-43,-1 1,0 0,-1 0,7 24,-7-22,0 0,1-1,0 1,1-1,16 22,-14-21,4 8,-2 0,0 1,8 28,-12-31,32 47,-8-13,15 18,7 46,-38-88,3 5,32 50,29 23,-65-91,30 30,-45-48,0-1,0 0,0 0,1 0,-1 0,0 0,0 0,0 0,0 0,0 0,0 0,0 0,1 1,-1-1,0 0,0 0,0 0,0 0,0 0,0 0,0 1,0-1,0 0,0 0,0 0,0 0,0 0,0 1,0-1,0 0,0 0,0 0,0 0,0 0,0 0,0 1,0-1,0 0,0 0,0 0,0 0,0 0,0 0,0 1,0-1,-1 0,1 0,0 0,0 0,0 0,0 0,0 0,0 0,0 0,-1 1,1-1,0 0,0 0,0 0,0 0,-15 0,-15-4,1-8,25 10,0 0,0 1,0-1,0 1,0 0,-1 0,-6-1,9 2,0 0,1 1,-1-1,0 1,0-1,0 1,0 0,1-1,-1 1,0 0,1 0,-1 0,1 0,-1 1,1-1,-1 0,1 1,0-1,-1 1,1-1,0 1,-1 2,-15 19,-36 39,51-59,0-1,-1 0,1 1,1 0,-1 0,0-1,1 1,-1 0,1 0,0 0,0 0,0 1,1-1,-1 0,0 5,-2 12,2-18,0 1,0 0,0-1,0 1,0-1,-1 1,1-1,-1 0,-3 3,-11 22,13-20,0 0,-1 0,1 0,-10 11,-8 19,16-30,0 0,0 0,-1 0,0 0,0-1,0 0,-1 0,-7 4,-21 20,22-12,-3 2,15-20,0 1,1-1,-1 0,0 0,1 0,-1 1,0-1,0 0,1 0,-1 0,0 0,0 0,0 0,1 0,-1-1,0 1,1 0,-1 0,0-1,0 1,1 0,-1-1,0 1,1 0,-1-1,1 1,-1-1,1 1,-1-1,1 1,-2-2,-2-2,1-1,-1 1,1-1,-1 1,2-1,-1 0,0 0,-2-9,-2-3,1 7,0-1,0 1,-1 0,0 0,-1 1,0 0,-15-14,18 21,1 1,-1 0,1 0,-1 0,0 0,1 1,-1-1,0 1,1 0,-6 1,-21-1,27-1,-1-1,1 1,0 0,0-1,0 0,0 0,0 0,0-1,1 1,-1-1,1 0,-1 0,1 0,0 0,1-1,-1 1,0-1,1 1,0-1,0 0,0 0,-2-7,-2-6,1 0,1 0,1 0,-2-24,-2-1,5 33,0 0,1-1,0 1,0 0,1 0,0-1,2-9,1 4,-2 0,0 0,0 0,-1 0,-5-30,5 44,0-1,-1 1,1-1,-1 0,1 1,-1-1,1 1,-1-1,0 1,0 0,0-1,0 1,0 0,0 0,0-1,-1 1,1 0,0 0,0 0,-1 0,-1 0,-1 0,1 0,0 1,-1-1,1 1,0 0,-1 0,1 0,-4 1,3 0,1-1,-1 0,0 0,0 0,0 0,0 0,1-1,-1 0,-5-1,9 1,-1 0,0 0,0 1,0-1,1 0,-1 0,0 0,1 0,-1 0,1-1,-1 1,1 0,0 0,-1 0,1 0,0 0,0-1,0 1,0 0,0-2,1-33,0 23,6-75,-4 68,-1 0,-1 0,0-1,-2 1,-3-27,-3 28,0 1,-1 1,0-1,-2 1,0 1,-19-24,20 30,0 0,-1 1,0 1,-1-1,1 2,-2-1,-19-9,14 8,0-2,-25-18,-6-11,39 31,0 1,0 0,-1 1,-13-8,12 9,0-2,0 1,-15-16,10 7,-1 1,-1 1,0 0,-29-16,40 27,1 0,-1 1,1 0,-1 1,-10-2,-21-5,26 4,-1 2,1-1,0 2,0-1,-21 2,18 0,-1-1,1 0,-16-4,31 5,-1 0,0 0,1 0,-1 0,1-1,-1 1,0 0,1 0,-1-1,1 1,-1-1,1 1,-1 0,1-1,-1 1,1-1,-1 1,1-1,0 1,-1-1,1 0,0 1,0-1,-1 1,1-1,0 0,0 1,0-1,0 0,0 1,-1-1,1 1,0-1,1 0,-1 1,0-1,0 0,0 1,0-1,0 0,1 0,15-32,-5 13,2-16,-9 27,0 0,-1 0,0 0,-1 0,0 0,1-15,5-57,0-18,4-83,-8 166,0 0,0-1,2 1,0 1,13-25,-2 4,-14 32,0-1,1 1,-1 0,1 0,0 1,0-1,0 1,0 0,1 0,-1 0,1 1,0 0,-1 0,1 0,7-2,-3 1,-1 0,0-1,0-1,11-6,73-59,-82 61,-1 0,0-1,0 0,11-18,19-22,-25 34,-1 0,14-25,7-9,-25 35,0 0,-1 0,-1-1,0 0,-1 0,-1-1,4-18,10-30,-18 63,0-1,1 1,-1-1,1 1,-1 0,1 0,0 0,0 0,0 0,0 0,0 0,0 1,1-1,-1 1,1-1,-1 1,1 0,-1 0,1 0,-1 1,5-2,7 0,0 0,0 0,15 2,-11-1,83-11,-69 6,60-1,-69 5,1 0,-1-2,0 0,31-11,-31 8,0 1,1 1,-1 1,30-1,-22 2,-24 2,-25 9,-136 46,-12 6,141-50,-39 9,38-13,-36 16,40-13,0-2,-1 0,0-1,0-1,-30 2,53-7,-1 0,0 0,0 0,1 0,-1 0,0 0,0 0,1 1,-1-1,0 0,0 0,1 1,-1-1,0 0,1 1,-1-1,1 0,-1 1,0-1,1 1,-1 0,9 7,26 5,227 37,-192-38,-28-4,-26-4,-13-2,-7-2,-13 0,9 1,-1-2,1 1,0-1,-11-2,17 2,-1 0,1-1,0 1,-1-1,1 1,0-1,0 0,0 0,1 0,-1-1,0 1,1-1,-1 0,-2-3,5 4,-1 1,0 0,0 0,1 0,-1 0,0 0,0 0,0 0,0 0,-1 0,1 1,0-1,0 0,0 1,0-1,-1 1,1-1,0 1,-1-1,1 1,-2 0,0 0,0 1,1 0,-1-1,0 1,1 0,-1 0,1 1,-4 1,-9 5,-142 68,113-60,-23 10,67-26,0 0,0 0,0 0,0 0,-1 1,1-1,0 0,0 0,0 0,0 0,0 0,0 0,-1 0,1 0,0 0,0 0,0 0,0 0,0 1,0-1,0 0,0 0,0 0,0 0,0 0,-1 0,1 0,0 1,0-1,0 0,0 0,0 0,0 0,0 0,0 0,0 1,0-1,0 0,0 0,0 0,0 0,0 0,0 0,1 1,-1-1,0 0,0 0,0 0,0 0,0 0,0 0,0 0,0 0,0 1,0-1,0 0,1 0,-1 0,0 0,0 0,0 0,13 5,17 0,10-3,-27-2,-1 0,1 1,0 1,-1 0,1 0,-1 2,14 4,-11-2,0-1,21 5,15 4,-51-14,1 0,-1 0,0 0,0 0,1 0,-1 0,0 0,0 0,0 0,1 0,-1 0,0 0,0 1,1-1,-1 0,0 0,0 0,0 0,1 0,-1 1,0-1,0 0,0 0,0 0,1 0,-1 1,0-1,0 0,0 0,0 1,0-1,0 0,0 0,0 1,0-1,0 0,0 0,1 0,-2 1,1-1,-11 6,-26 2,31-6,-24 4,14-4,1 2,0 0,-29 11,36-12,-1 0,1-1,-1-1,0 1,1-1,-1-1,0 1,0-1,-11-2,6 1,1 1,-26 2,39-2,-1 0,1 0,-1 0,1 0,-1 0,1 0,-1 0,1 0,-1 0,1 0,-1 1,1-1,-1 0,1 0,0 1,-1-1,1 0,-1 1,1-1,0 0,-1 1,1-1,0 0,0 1,-1-1,1 1,0-1,0 0,-1 1,1 0,8 12,21 6,-12-13,1-1,18 3,32 10,-46-11,38 6,0 1,-47-7,-18-1,-23 1,-35-9,-68-10,-50-2,165 14,11-1,0 1,0 0,0 0,-1 1,1-1,-8 3,12-3,1 1,-1-1,0 0,1 0,-1 1,1-1,-1 1,1-1,-1 0,1 1,-1-1,1 1,0-1,-1 1,1-1,0 1,-1 0,1-1,0 1,0-1,-1 1,1 1,0-1,0 1,0 0,0-1,1 1,-1 0,0-1,1 1,-1 0,1-1,0 1,-1-1,3 3,1 3,1 0,1-1,-1 0,1 0,0 0,0 0,0-1,1 0,0-1,0 0,0 0,1 0,-1-1,1 0,15 4,11 1,1-2,51 4,-30-5,-21-1,-16-2,39 8,-124-7,-74-19,-8 0,112 14,-189-6,209 7,12 1,0-1,0 1,-1 0,1 0,0 0,0 0,-1 1,1-1,0 1,-6 2,10-2,0-1,0 1,0-1,0 1,0-1,1 1,-1-1,0 1,0-1,0 1,1-1,-1 0,0 1,1-1,-1 1,0-1,1 0,-1 1,1-1,-1 0,0 1,1-1,-1 0,1 0,-1 0,1 1,-1-1,1 0,0 0,18 9,-18-8,22 7,1 0,0-2,42 6,4 2,-12-2,-23-6,52 17,-76-19,1-2,-1 0,1 0,19 0,29 4,44 15,-121-14,0-1,0 0,0-1,-21 3,-58-4,-133-10,34-1,193 7,1 0,0 1,-1-1,1 0,0 1,-1-1,1 0,0 1,0 0,-1-1,1 1,0 0,0 0,0-1,0 1,0 0,0 0,0 0,0 0,0 0,0 1,1-1,-1 0,0 0,1 1,-1-1,1 0,-1 0,1 1,0 1,-2 7,0 1,1-1,0 14,-1 8,-1-21,2 0,-2-1,1-1,-1 1,-1 0,0-1,0 1,-1-1,-7 10,7-12,1 0,-1 1,1-1,1 1,-1 0,1 0,0 0,1 0,0 0,1 1,-1-1,1 1,1-1,0 1,2 16,6-60,-3 17,17-138,-16 100,-4 53,-1-1,1 1,-1 0,1-1,0 1,0 0,1 0,-1 0,1 0,-1 1,1-1,0 1,0-1,0 1,0 0,0 0,1 0,4-1,-7 3,0 0,1 1,-1-1,0 1,0 0,0-1,0 1,0 0,0-1,0 1,-1 0,1 0,0 0,0 0,-1 0,1 0,0 0,-1 0,1 0,-1 0,1 0,-1 0,0 2,10 29,-9-29,3 28,-4-26,0 1,1-1,0 0,0 1,0-1,1 0,-1 0,4 6,-5-10,1-1,-1 1,1-1,-1 0,1 0,-1 1,1-1,-1 0,1 0,-1 1,1-1,-1 0,1 0,0 0,-1 0,1 0,-1 0,1 0,-1 0,1 0,0 0,-1 0,1 0,-1 0,1 0,-1-1,1 1,-1 0,1 0,-1-1,1 1,-1 0,1-1,-1 1,1-1,-1 1,0 0,1-1,-1 1,1-1,19-22,-17 19,4-4,-5 5,0-1,0 1,0 1,0-1,1 0,-1 1,1-1,-1 1,1 0,0 0,0 0,0 0,1 0,-1 1,0-1,0 1,1 0,-1 0,1 0,-1 0,1 1,0 0,-1-1,5 1,308-4,-240-6,-58 10,-13 0,1 0,0 0,-1 0,1 1,0 0,10 3,4 1,12 6,-31-10,0 0,1 0,-1 0,0 0,0 0,-1 0,1 0,0 0,0 0,0 0,-1 1,1-1,-1 0,1 1,-1-1,1 0,-1 1,0-1,0 0,0 1,0-1,0 3,5 24,-4-25,-1 0,1 0,0 0,-1 0,0 1,0-1,0 0,0 6,-1-8,1 0,-1 0,0 0,1 0,-1 0,0 0,0 0,0 0,1-1,-1 1,0 0,0-1,0 1,0-1,0 1,0-1,-1 1,1-1,0 1,0-1,0 0,0 0,0 0,0 0,-1 0,1 0,0 0,0 0,-2-1,-140-10,1 0,-81 14,48 0,161-3,1 0,-1 2,0 0,-21 6,31-7,-1 0,1 1,-1-1,1 1,0 0,0 1,0-1,0 1,0-1,0 1,1 0,-1 1,1-1,0 1,0-1,1 1,-4 5,5-8,1 0,-1 0,1 0,0 0,-1-1,1 1,0 0,0 0,-1 0,1 0,0 0,0 0,0 0,0 0,1 0,-1 0,0 0,0 0,0 0,1 0,-1 0,1 0,-1 0,0 0,1 0,0 0,-1-1,1 1,-1 0,1 0,0-1,0 1,-1 0,1-1,0 1,0-1,0 1,0-1,0 1,0-1,0 0,0 1,-1-1,1 0,0 0,0 0,2 0,8 2,0-1,0-1,18-1,-16 1,174 0,101-1,-168-10,27 1,-146 10,0-1,1 1,-1 0,0 0,0 0,0 0,0 0,0 0,0 1,0-1,0 0,1 0,-1 1,0-1,0 1,0-1,0 1,-1-1,1 1,0 0,0-1,0 1,0 0,-1 0,2 1,-2-1,0 0,-1 0,1 0,0 0,-1 1,1-1,-1 0,0 0,1 0,-1 0,0-1,1 1,-1 0,0 0,0 0,0-1,0 1,0 0,0-1,0 1,0-1,0 1,0-1,-2 1,-14 7,1-1,-2 0,1-1,-1-1,0-1,-22 2,-110-1,140-5,-6 1,1 0,-22 5,-26 3,51-9,6-1,0 1,0 0,1 0,-1 1,0-1,0 1,1 1,-1-1,1 1,-1 0,1 0,0 0,-1 1,-4 3,10-6,0 0,0 0,0 0,0 0,0 1,0-1,-1 0,1 0,0 0,0 0,0 0,0 0,0 0,0 0,0 1,0-1,0 0,0 0,0 0,0 0,0 0,-1 0,1 0,0 1,0-1,0 0,0 0,0 0,0 0,0 0,0 1,0-1,1 0,-1 0,0 0,0 0,0 0,0 0,0 0,0 1,0-1,0 0,0 0,0 0,0 0,0 0,0 0,1 0,-1 0,0 0,0 1,0-1,0 0,0 0,0 0,1 0,-1 0,0 0,0 0,0 0,0 0,0 0,16 3,16-1,90-2,144-1,-232-2,0 0,43-12,-72 14,0 1,0-1,0 1,0 0,0 0,0 0,0 1,-1-1,1 1,9 3,-45 10,6-3,0-2,-1-1,-49 8,49-11,0 1,0 1,-27 12,21-7,-38 8,64-17,0 0,0 0,1 0,-1 1,1-1,-8 8,13-11,0 1,0-1,1 1,-1-1,0 1,1-1,-1 1,0-1,1 1,-1-1,0 1,1-1,-1 0,1 1,-1-1,1 0,-1 0,1 1,-1-1,1 0,-1 0,1 0,-1 1,1-1,0 0,-1 0,1 0,-1 0,1 0,-1 0,1 0,0 0,0-1,25 1,-23 0,0 1,1-1,-1 0,0 0,1-1,-1 1,0-1,1 1,-1-1,0 0,0 0,1-1,-1 1,0-1,0 1,0-1,-1 0,1 0,0 0,-1-1,1 1,-1 0,0-1,0 0,0 0,0 1,0-1,1-4,-3 7,0 0,0-1,0 1,0-1,0 1,0-1,0 1,0 0,0-1,0 1,0-1,1 1,-1 0,0-1,0 1,0 0,1-1,-1 1,0 0,1-1,-1 1,0 0,1-1,-1 1,0 0,1 0,-1 0,0-1,1 1,-1 0,1 0,-1 0,0 0,1 0,-1 0,1 0,-1 0,1 0,-1 0,0 0,1 0,-1 0,1 0,-1 0,1 0,-1 0,0 0,1 1,-1-1,0 0,1 0,-1 0,1 1,-1-1,0 0,0 1,1-1,-1 0,0 1,1-1,-1 0,0 1,0-1,0 0,1 1,0 2,1 0,-1-1,0 1,0 0,0 0,-1 0,1 0,0 3,-1 5,0 0,0 1,1-1,0 0,5 16,-5-22,1-1,0 0,0 0,0 0,0 0,1 0,0-1,0 1,0-1,0 1,0-1,1 0,-1 0,6 3,37 34,-20-15,42 28,-37-27,-28-23,0 0,0 0,0 0,1 0,-1-1,1 0,-1 1,1-1,0-1,0 1,0 0,0-1,0 0,0 0,0 0,0-1,6 1,7 0,12 0,-27-2,-1 1,0-1,0 1,0 0,0-1,0 0,0 1,0-1,0 0,0 1,0-1,0 0,-1 0,1 0,0 0,0 0,-1 0,1 0,-1 0,1 0,-1 0,1-1,1-6,1 1,0 1,0-1,1 0,-1 1,1-1,1 1,7-9,-2 3,8-7,-12 21,-2 15,-3-4,2 1,-1-1,2 0,-1-1,2 1,0-1,0 1,1-2,11 16,5 6,50 55,-22-40,-36-36,-1 0,0 1,12 16,25 56,-44-75,-1-1,0 1,0 1,-1-1,0 1,-1-1,0 1,0 0,-2 0,1 1,-1-1,-1 0,0 0,0 0,-4 19,2-26,1 0,-1 0,0 0,0 0,0 0,-1-1,1 1,-1-1,-5 6,-14 21,16-20,-1 0,1-1,-1 0,-1-1,0 1,-11 8,9-8,0 1,1 0,-14 19,16-18,3-4,1-1,-1-1,0 1,-1-1,-8 9,11-12,0-1,0 0,0 0,1 0,-1 0,0 0,-1 0,1 0,0-1,0 1,0-1,0 0,0 1,-1-1,1 0,0 0,0-1,0 1,0 0,-1-1,1 1,0-1,-2-1,-10-5,1 0,-1-1,2-1,0 0,0-1,0 0,1 0,-11-15,15 17,2 1,1-1,1 0,-1 0,1 0,1 0,-1 0,1-1,0-9,-1 6,-2-13,-1 1,-2-1,0 1,-19-35,7 21,2 0,2 0,-15-50,0-8,30 90,-1 2,1 1,0-1,0 0,0 0,1 1,-1-1,1 0,0 0,0-3,1 5,0 1,-1 0,1 0,0 0,0-1,0 1,0 0,0 0,0 0,0 1,0-1,0 0,0 0,1 0,-1 1,0-1,0 1,1-1,-1 1,1-1,-1 1,0 0,1 0,-1 0,1 0,-1 0,0 0,2 0,54-8,-40 5,1 0,-1 2,29 0,-44 1,-1 1,1 0,0 0,-1 0,1 0,-1 0,1 0,-1 0,0 1,1-1,-1 0,0 1,0-1,0 1,0-1,0 1,0 0,-1-1,1 1,0 0,-1-1,1 1,-1 0,0 0,1 3,0 0,-1 0,1 0,-1 0,1 0,-2 0,1 0,0 0,-3 8,-35 86,34-86,1 1,0-1,1 1,1 0,0 0,1 0,1 15,0-8,-1-1,-4 26,2-40,1 0,-1 0,0 1,-1-1,-6 10,7-12,-1 1,1-1,0 1,0 0,1-1,-1 1,1 0,0 0,0 0,0 9,-4 82,0-183,3 67,-1 0,-1-1,-9-27,6 24,-6-44,5 17,5 34,0 1,1-1,1 0,0 0,1 0,3-17,-3 33,1 0,-1-1,1 1,-1 0,1 0,0 0,-1-1,1 1,0 0,0 0,-1 0,1 0,0 0,0 0,0 1,0-1,1 0,-1 0,0 1,0-1,0 1,1-1,-1 1,0-1,0 1,1 0,-1 0,2-1,46 1,-7 0,-16-9,-23 7,1 0,0 1,0 0,0-1,0 2,0-1,1 0,7 0,2 1,-11 0,0 0,1 0,-1 0,0 0,0 1,0-1,0 1,1 0,2 1,-5-2,-1 1,1 0,0 0,-1 0,1 0,0 0,-1-1,1 1,-1 0,1 0,-1 0,1 1,-1-1,0 0,0 0,0 0,1 0,-1 0,0 0,0 0,0 0,-1 1,1-1,0 0,0 0,-1 0,1 0,0 0,-1 0,1 0,-2 1,0 6,-2-1,1 0,-1 1,0-1,-1-1,-6 9,-10 15,3 15,12-35,1 1,1-1,0 1,-3 13,-2 4,6-15,0 0,1 0,-2 26,0 9,3-45,1 0,-1 0,1 0,0 0,0 0,0 0,0 0,1 0,-1 0,1-1,0 1,0 0,0 0,0 0,0-1,1 1,-1 0,1-1,0 1,3 3,-1-3,-1-1,0 1,1-1,-1 0,1 0,-1-1,1 1,0-1,0 1,0-1,0 0,0-1,0 1,0-1,5 0,-3-1,0 0,0 0,-1-1,1 1,-1-1,1-1,-1 1,0-1,8-5,19-9,-21 12,-7 3,1 0,0 0,0 1,-1-1,1 1,0 0,0 0,1 1,4-1,4 2,-1-1,1-1,26-5,-38 6,0-1,1 1,-1-1,0 0,0 0,0 0,1 0,-1 0,0 0,0-1,-1 1,1 0,0-1,0 0,-1 0,1 1,-1-1,1 0,-1 0,0 0,0 0,0-1,0 1,0 0,0 0,-1-1,1 1,-1 0,1-1,-1 1,0 0,0-1,0 1,-1-4,-2-5,0 0,-1 1,0 0,-1 0,0 0,-8-10,-3-8,9 15,-1-1,-16-18,9 12,5 2,9 14,0 1,-1 0,1 0,-1 0,0 0,0 0,0 1,0-1,0 1,-1-1,1 1,-6-4,5 7,1 1,-1-1,0 1,1 0,-1 0,1 0,0 0,0 0,0 0,-3 4,-6 5,5-5,0 0,0 0,0 0,1 1,-6 8,0 1,-8 1,17-15,0-1,0 1,-1 0,1 0,1 0,-1 0,0 0,0 1,1-1,-1 0,0 3,1-3,0 0,0 0,0 0,-1 0,1 0,0 0,-1-1,1 1,-1 0,1-1,-1 0,0 1,-3 1,2-1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2T19:31:01.923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0 135,'2'-2,"0"0,0 0,-1-1,1 1,-1-1,1 1,-1-1,0 0,0 1,0-1,-1 0,1 0,0-4,1 0,0 1,0 1,1 0,0 0,0 0,0 1,8-9,-7 8,0 1,-1-1,1 0,-1-1,4-8,-5 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D2B85-0D7F-4F30-9F5B-EA9E74D2C5A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3E77D-DF98-457B-BD6E-1D40062E7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6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know about NEON?</a:t>
            </a:r>
          </a:p>
          <a:p>
            <a:r>
              <a:rPr lang="en-US" dirty="0"/>
              <a:t>Does anyone live near a NEON site?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37934-768C-4C37-BAD1-E522F3AEBA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79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Continental scale: Integrated data collection at 81 field sites distributed across 20 domains – or ecoregions – in the United States (including Puerto Rico, Alaska, and Hawaii).</a:t>
            </a:r>
            <a:r>
              <a:rPr lang="en-US" dirty="0"/>
              <a:t>  </a:t>
            </a:r>
            <a:r>
              <a:rPr lang="en-US" b="1" dirty="0"/>
              <a:t>Samples are collected from all 81 sites and sent to biorepository for use by the external research community.</a:t>
            </a:r>
          </a:p>
          <a:p>
            <a:endParaRPr lang="en-US" b="1" dirty="0">
              <a:cs typeface="Calibri"/>
            </a:endParaRPr>
          </a:p>
          <a:p>
            <a:r>
              <a:rPr lang="en-US" b="1" dirty="0">
                <a:cs typeface="Calibri"/>
              </a:rPr>
              <a:t>34 aquatic sites </a:t>
            </a:r>
            <a:r>
              <a:rPr lang="en-US" b="1">
                <a:cs typeface="Calibri"/>
              </a:rPr>
              <a:t>– 24 streams, 7 </a:t>
            </a:r>
            <a:r>
              <a:rPr lang="en-US" b="1" dirty="0">
                <a:cs typeface="Calibri"/>
              </a:rPr>
              <a:t>lakes, </a:t>
            </a:r>
            <a:r>
              <a:rPr lang="en-US" b="1">
                <a:cs typeface="Calibri"/>
              </a:rPr>
              <a:t>3 rivers, </a:t>
            </a:r>
            <a:endParaRPr lang="en-US" b="1" dirty="0">
              <a:cs typeface="Calibri"/>
            </a:endParaRPr>
          </a:p>
          <a:p>
            <a:endParaRPr lang="en-US" b="1" dirty="0"/>
          </a:p>
          <a:p>
            <a:r>
              <a:rPr lang="en-US" b="1" dirty="0">
                <a:cs typeface="Calibri"/>
              </a:rPr>
              <a:t>Of the 181 data products, 50 are organismal</a:t>
            </a:r>
          </a:p>
          <a:p>
            <a:r>
              <a:rPr lang="en-US" b="1" dirty="0">
                <a:cs typeface="Calibri"/>
              </a:rPr>
              <a:t>62 organismal sample types are archived at the biorepository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cs typeface="Calibri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Standardization of methods for data collection:</a:t>
            </a:r>
            <a:r>
              <a:rPr lang="en-US" dirty="0"/>
              <a:t>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importance of establishing this sound foundation goes to the core of what makes NEON special – as the observatory is designed to collect comparable data utilizing consistent methods across a huge diversity of ecosystems.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37934-768C-4C37-BAD1-E522F3AEBA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152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Aquatic and Terrestrial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Standardized, collated methods across sites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37934-768C-4C37-BAD1-E522F3AEBA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678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Watershed: 15,000 km</a:t>
            </a:r>
            <a:r>
              <a:rPr lang="en-US" baseline="30000" dirty="0"/>
              <a:t>2</a:t>
            </a:r>
          </a:p>
          <a:p>
            <a:r>
              <a:rPr lang="en-US" dirty="0"/>
              <a:t>1 km long</a:t>
            </a:r>
          </a:p>
          <a:p>
            <a:r>
              <a:rPr lang="en-US" dirty="0"/>
              <a:t>Jones ERC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37934-768C-4C37-BAD1-E522F3AEBA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3919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 chemistry, discharge, dissolved gas, groundwater chem, </a:t>
            </a:r>
            <a:r>
              <a:rPr lang="en-US" dirty="0" err="1"/>
              <a:t>macroinverts</a:t>
            </a:r>
            <a:r>
              <a:rPr lang="en-US" dirty="0"/>
              <a:t>, periphyton,  sediment chem….</a:t>
            </a:r>
          </a:p>
          <a:p>
            <a:r>
              <a:rPr lang="en-US" dirty="0"/>
              <a:t>water elevation, continuous discharge, nitrate, water quality (DO, pH, turb, </a:t>
            </a:r>
            <a:r>
              <a:rPr lang="en-US" dirty="0" err="1"/>
              <a:t>fDOM</a:t>
            </a:r>
            <a:r>
              <a:rPr lang="en-US" dirty="0"/>
              <a:t>)…</a:t>
            </a:r>
          </a:p>
          <a:p>
            <a:r>
              <a:rPr lang="en-US" dirty="0"/>
              <a:t>air temp, wind, BP, net rad, PAR, RH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37934-768C-4C37-BAD1-E522F3AEBA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263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2.xml"/><Relationship Id="rId7" Type="http://schemas.openxmlformats.org/officeDocument/2006/relationships/oleObject" Target="../embeddings/oleObject4.bin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2.xml"/><Relationship Id="rId7" Type="http://schemas.openxmlformats.org/officeDocument/2006/relationships/oleObject" Target="../embeddings/oleObject4.bin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D199E-F2D9-CD10-0008-694BC3CB5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B60DA3-8F5D-C45B-75A7-CDFE628C7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6FD3E-C8AB-8E1A-B60D-7CDD67360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6C4A-BA92-4373-898D-3E100E5BDB68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305F-5F2F-E4D3-89ED-A4A3D9BB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60C30-BF76-9456-6A4D-25CF9FC77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0359A-2F9D-4F28-BCDC-6031D383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20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8412-9A30-42DE-CD5E-09FFB356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CBB59-433C-20F4-0953-FE92A376D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F13DB-88E3-F657-B9E7-E3F251961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6C4A-BA92-4373-898D-3E100E5BDB68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43D61-75A8-D7EF-5085-09F296D9A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C9047-8A83-C347-244C-D2678D61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0359A-2F9D-4F28-BCDC-6031D383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49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DBCD3A-B761-7A5C-AF07-51BEDB30A9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0C3050-0A55-4987-9126-99C28DBCB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1CF75-306B-88F2-DA0F-E53338974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6C4A-BA92-4373-898D-3E100E5BDB68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DF892-53BB-4CB0-9DF5-10AE7A178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C4A43-5BE2-9F8B-FC99-81CF8D06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0359A-2F9D-4F28-BCDC-6031D383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90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EX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E7E556-DC80-45D2-96B5-FBFD0D247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t="21277" r="-25" b="298"/>
          <a:stretch/>
        </p:blipFill>
        <p:spPr>
          <a:xfrm>
            <a:off x="3048" y="0"/>
            <a:ext cx="12188952" cy="6371772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gray">
          <a:xfrm>
            <a:off x="0" y="0"/>
            <a:ext cx="6364817" cy="63769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0384933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 bwMode="gray">
          <a:xfrm>
            <a:off x="0" y="3483864"/>
            <a:ext cx="12192000" cy="2386584"/>
          </a:xfrm>
          <a:prstGeom prst="rect">
            <a:avLst/>
          </a:prstGeom>
          <a:solidFill>
            <a:srgbClr val="424242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6344" y="5138929"/>
            <a:ext cx="11256264" cy="621243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itchFamily="34" charset="0"/>
              <a:buNone/>
              <a:defRPr lang="en-US" sz="210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66344" y="457200"/>
            <a:ext cx="4471416" cy="22479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66344" y="3483864"/>
            <a:ext cx="11256264" cy="1472184"/>
          </a:xfrm>
        </p:spPr>
        <p:txBody>
          <a:bodyPr anchor="b" anchorCtr="0">
            <a:noAutofit/>
          </a:bodyPr>
          <a:lstStyle>
            <a:lvl1pPr>
              <a:defRPr sz="4000" b="0">
                <a:solidFill>
                  <a:srgbClr val="5EAEE0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344" y="6510528"/>
            <a:ext cx="557784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2" name="Object 11" descr="CONFIDENTIAL_TAG_0xFFEE" hidden="1">
            <a:extLst>
              <a:ext uri="{FF2B5EF4-FFF2-40B4-BE49-F238E27FC236}">
                <a16:creationId xmlns:a16="http://schemas.microsoft.com/office/drawing/2014/main" id="{499B7E60-15EF-459C-9A3B-3677A48F98A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00350838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12" name="Object 11" descr="CONFIDENTIAL_TAG_0xFFEE" hidden="1">
                        <a:extLst>
                          <a:ext uri="{FF2B5EF4-FFF2-40B4-BE49-F238E27FC236}">
                            <a16:creationId xmlns:a16="http://schemas.microsoft.com/office/drawing/2014/main" id="{499B7E60-15EF-459C-9A3B-3677A48F98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 descr="CONFIDENTIAL_TAG_0xFFEE">
            <a:extLst>
              <a:ext uri="{FF2B5EF4-FFF2-40B4-BE49-F238E27FC236}">
                <a16:creationId xmlns:a16="http://schemas.microsoft.com/office/drawing/2014/main" id="{185E49CE-B58B-41A5-B4B9-D0B7E797D639}"/>
              </a:ext>
            </a:extLst>
          </p:cNvPr>
          <p:cNvSpPr txBox="1"/>
          <p:nvPr userDrawn="1"/>
        </p:nvSpPr>
        <p:spPr>
          <a:xfrm>
            <a:off x="4817535" y="6540219"/>
            <a:ext cx="2556931" cy="198185"/>
          </a:xfrm>
          <a:prstGeom prst="rect">
            <a:avLst/>
          </a:prstGeom>
          <a:noFill/>
          <a:effectLst>
            <a:glow>
              <a:srgbClr val="000000"/>
            </a:glow>
          </a:effectLst>
        </p:spPr>
        <p:txBody>
          <a:bodyPr vert="horz" lIns="0" tIns="0" rIns="0" bIns="0" rtlCol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9D57AB-F6E3-4962-9666-795C7AE04C34}"/>
              </a:ext>
            </a:extLst>
          </p:cNvPr>
          <p:cNvSpPr/>
          <p:nvPr userDrawn="1"/>
        </p:nvSpPr>
        <p:spPr bwMode="gray">
          <a:xfrm flipH="1">
            <a:off x="5827183" y="0"/>
            <a:ext cx="6364817" cy="63769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5A7193-6803-431B-AFD7-79EB55FC6AB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57" y="414338"/>
            <a:ext cx="2505831" cy="914400"/>
          </a:xfrm>
          <a:prstGeom prst="rect">
            <a:avLst/>
          </a:prstGeom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4D277666-989F-49AB-B23A-9B4AE38BD5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5236" y="6512680"/>
            <a:ext cx="9761897" cy="206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914112" rIns="0" bIns="914112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535659"/>
                </a:solidFill>
                <a:effectLst/>
                <a:cs typeface="Arial" panose="020B0604020202020204" pitchFamily="34" charset="0"/>
              </a:rPr>
              <a:t>This material is based upon work supported by NSF’s National Ecological Observatory Network which is a major facility fully funded by the National Science Foundation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3FAA22-E6F3-8845-84D2-210230E67F10}"/>
              </a:ext>
            </a:extLst>
          </p:cNvPr>
          <p:cNvSpPr/>
          <p:nvPr userDrawn="1"/>
        </p:nvSpPr>
        <p:spPr bwMode="auto">
          <a:xfrm>
            <a:off x="10635175" y="6468324"/>
            <a:ext cx="1195754" cy="34747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68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E7E556-DC80-45D2-96B5-FBFD0D247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t="21277" r="-25" b="298"/>
          <a:stretch/>
        </p:blipFill>
        <p:spPr>
          <a:xfrm>
            <a:off x="3048" y="0"/>
            <a:ext cx="12188952" cy="6371772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gray">
          <a:xfrm>
            <a:off x="0" y="0"/>
            <a:ext cx="6364817" cy="63769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9144558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 bwMode="gray">
          <a:xfrm>
            <a:off x="0" y="3483864"/>
            <a:ext cx="12192000" cy="2386584"/>
          </a:xfrm>
          <a:prstGeom prst="rect">
            <a:avLst/>
          </a:prstGeom>
          <a:solidFill>
            <a:srgbClr val="424242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6344" y="5138929"/>
            <a:ext cx="11256264" cy="621243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itchFamily="34" charset="0"/>
              <a:buNone/>
              <a:defRPr lang="en-US" sz="210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66344" y="457200"/>
            <a:ext cx="4471416" cy="22479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66344" y="3483864"/>
            <a:ext cx="11256264" cy="1472184"/>
          </a:xfrm>
        </p:spPr>
        <p:txBody>
          <a:bodyPr anchor="b" anchorCtr="0">
            <a:noAutofit/>
          </a:bodyPr>
          <a:lstStyle>
            <a:lvl1pPr>
              <a:defRPr sz="4000" b="0">
                <a:solidFill>
                  <a:srgbClr val="5EAEE0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344" y="6510528"/>
            <a:ext cx="557784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2" name="Object 11" descr="CONFIDENTIAL_TAG_0xFFEE" hidden="1">
            <a:extLst>
              <a:ext uri="{FF2B5EF4-FFF2-40B4-BE49-F238E27FC236}">
                <a16:creationId xmlns:a16="http://schemas.microsoft.com/office/drawing/2014/main" id="{499B7E60-15EF-459C-9A3B-3677A48F98A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07095980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12" name="Object 11" descr="CONFIDENTIAL_TAG_0xFFEE" hidden="1">
                        <a:extLst>
                          <a:ext uri="{FF2B5EF4-FFF2-40B4-BE49-F238E27FC236}">
                            <a16:creationId xmlns:a16="http://schemas.microsoft.com/office/drawing/2014/main" id="{499B7E60-15EF-459C-9A3B-3677A48F98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 descr="CONFIDENTIAL_TAG_0xFFEE">
            <a:extLst>
              <a:ext uri="{FF2B5EF4-FFF2-40B4-BE49-F238E27FC236}">
                <a16:creationId xmlns:a16="http://schemas.microsoft.com/office/drawing/2014/main" id="{185E49CE-B58B-41A5-B4B9-D0B7E797D639}"/>
              </a:ext>
            </a:extLst>
          </p:cNvPr>
          <p:cNvSpPr txBox="1"/>
          <p:nvPr userDrawn="1"/>
        </p:nvSpPr>
        <p:spPr>
          <a:xfrm>
            <a:off x="4817535" y="6540219"/>
            <a:ext cx="2556931" cy="198185"/>
          </a:xfrm>
          <a:prstGeom prst="rect">
            <a:avLst/>
          </a:prstGeom>
          <a:noFill/>
          <a:effectLst>
            <a:glow>
              <a:srgbClr val="000000"/>
            </a:glow>
          </a:effectLst>
        </p:spPr>
        <p:txBody>
          <a:bodyPr vert="horz" lIns="0" tIns="0" rIns="0" bIns="0" rtlCol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9D57AB-F6E3-4962-9666-795C7AE04C34}"/>
              </a:ext>
            </a:extLst>
          </p:cNvPr>
          <p:cNvSpPr/>
          <p:nvPr userDrawn="1"/>
        </p:nvSpPr>
        <p:spPr bwMode="gray">
          <a:xfrm flipH="1">
            <a:off x="5827183" y="0"/>
            <a:ext cx="6364817" cy="63769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5A7193-6803-431B-AFD7-79EB55FC6AB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57" y="414338"/>
            <a:ext cx="2505831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CCC7167-7B14-1B42-A1C5-1D8ED0564CA4}"/>
              </a:ext>
            </a:extLst>
          </p:cNvPr>
          <p:cNvSpPr/>
          <p:nvPr userDrawn="1"/>
        </p:nvSpPr>
        <p:spPr bwMode="auto">
          <a:xfrm>
            <a:off x="10635175" y="6468324"/>
            <a:ext cx="1195754" cy="34747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62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6344" y="1481328"/>
            <a:ext cx="11256264" cy="46360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165306" y="6510528"/>
            <a:ext cx="1499902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344" y="6510528"/>
            <a:ext cx="557784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7036" y="6510528"/>
            <a:ext cx="3451097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Box 9" descr="CONFIDENTIAL_TAG_0xFFEE">
            <a:extLst>
              <a:ext uri="{FF2B5EF4-FFF2-40B4-BE49-F238E27FC236}">
                <a16:creationId xmlns:a16="http://schemas.microsoft.com/office/drawing/2014/main" id="{06FF261F-AE5F-48AD-9ED3-EA9062CF6C8F}"/>
              </a:ext>
            </a:extLst>
          </p:cNvPr>
          <p:cNvSpPr txBox="1"/>
          <p:nvPr userDrawn="1"/>
        </p:nvSpPr>
        <p:spPr>
          <a:xfrm>
            <a:off x="4817535" y="6540219"/>
            <a:ext cx="2556931" cy="198185"/>
          </a:xfrm>
          <a:prstGeom prst="rect">
            <a:avLst/>
          </a:prstGeom>
          <a:noFill/>
          <a:effectLst>
            <a:glow>
              <a:srgbClr val="000000"/>
            </a:glow>
          </a:effectLst>
        </p:spPr>
        <p:txBody>
          <a:bodyPr vert="horz" lIns="0" tIns="0" rIns="0" bIns="0" rtlCol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19200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43" y="420624"/>
            <a:ext cx="9676723" cy="963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6344" y="1481328"/>
            <a:ext cx="5422392" cy="4636008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00216" y="1481328"/>
            <a:ext cx="5422392" cy="4636008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165306" y="6510528"/>
            <a:ext cx="1499902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344" y="6510528"/>
            <a:ext cx="557784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7036" y="6510528"/>
            <a:ext cx="3451097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Box 10" descr="CONFIDENTIAL_TAG_0xFFEE">
            <a:extLst>
              <a:ext uri="{FF2B5EF4-FFF2-40B4-BE49-F238E27FC236}">
                <a16:creationId xmlns:a16="http://schemas.microsoft.com/office/drawing/2014/main" id="{55EC86F1-AE5E-482A-8BBB-3426FA76874B}"/>
              </a:ext>
            </a:extLst>
          </p:cNvPr>
          <p:cNvSpPr txBox="1"/>
          <p:nvPr userDrawn="1"/>
        </p:nvSpPr>
        <p:spPr>
          <a:xfrm>
            <a:off x="4817535" y="6540219"/>
            <a:ext cx="2556931" cy="198185"/>
          </a:xfrm>
          <a:prstGeom prst="rect">
            <a:avLst/>
          </a:prstGeom>
          <a:noFill/>
          <a:effectLst>
            <a:glow>
              <a:srgbClr val="000000"/>
            </a:glow>
          </a:effectLst>
        </p:spPr>
        <p:txBody>
          <a:bodyPr vert="horz" lIns="0" tIns="0" rIns="0" bIns="0" rtlCol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83104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165306" y="6510528"/>
            <a:ext cx="1499902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344" y="6510528"/>
            <a:ext cx="557784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7036" y="6510528"/>
            <a:ext cx="3451097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 descr="CONFIDENTIAL_TAG_0xFFEE">
            <a:extLst>
              <a:ext uri="{FF2B5EF4-FFF2-40B4-BE49-F238E27FC236}">
                <a16:creationId xmlns:a16="http://schemas.microsoft.com/office/drawing/2014/main" id="{EC7EDF6A-157E-4A1B-A675-2655AFB1E740}"/>
              </a:ext>
            </a:extLst>
          </p:cNvPr>
          <p:cNvSpPr txBox="1"/>
          <p:nvPr userDrawn="1"/>
        </p:nvSpPr>
        <p:spPr>
          <a:xfrm>
            <a:off x="4817535" y="6540219"/>
            <a:ext cx="2556931" cy="198185"/>
          </a:xfrm>
          <a:prstGeom prst="rect">
            <a:avLst/>
          </a:prstGeom>
          <a:noFill/>
          <a:effectLst>
            <a:glow>
              <a:srgbClr val="000000"/>
            </a:glow>
          </a:effectLst>
        </p:spPr>
        <p:txBody>
          <a:bodyPr vert="horz" lIns="0" tIns="0" rIns="0" bIns="0" rtlCol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38430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77BD-E3A0-5EEE-4848-480AF4057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B81D6-DFDE-455F-31AC-725697FB8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A95D6-5C9E-9E16-A325-4EC6A9E7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6C4A-BA92-4373-898D-3E100E5BDB68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41565-6A21-C9C9-D00C-8793EE07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2DCD8-FC92-A9F0-4F4F-E3716A9E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0359A-2F9D-4F28-BCDC-6031D383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84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558CC-C11A-2A54-2813-F59D14C4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D613A-E130-C9A9-470F-1C2354ED1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16695-9DCB-AF38-D341-F395A6677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6C4A-BA92-4373-898D-3E100E5BDB68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A4C9F-BFE5-87C1-2ED1-F67E03A5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820E7-472D-1168-E5B6-DDE77093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0359A-2F9D-4F28-BCDC-6031D383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6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566D-3708-A992-3111-A6EC0B6A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4EA92-9D5F-CC6D-5B31-3792FF9B8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C58002-29D6-520C-FD0B-BBD01CEF4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90C17-5C77-08A0-6C31-6E3EB8CA9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6C4A-BA92-4373-898D-3E100E5BDB68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35B87-AD75-FD3C-6FE6-5ABE09BB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461BA-8B74-9A7D-75EF-3C98DBCB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0359A-2F9D-4F28-BCDC-6031D383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5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1236-4139-6E1B-79F3-0ACAE6AEC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1080-8B67-2BC7-96AE-B4877D734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F3FD9-36A9-614B-A9E4-B6DE05FE4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A85A19-829B-42B8-4216-EF33AC6DA0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C41AA7-2422-85CE-5FA9-1021A4828D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1766D-8940-22AE-FA1E-D2A15210A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6C4A-BA92-4373-898D-3E100E5BDB68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2D544-6E53-187D-549A-A1ECB1615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C79C10-6110-E515-0B34-8526E7A9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0359A-2F9D-4F28-BCDC-6031D383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02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6D11-E0E5-AD4B-E420-68053D4C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5F051-CAD5-D37F-891A-2E5B9F794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6C4A-BA92-4373-898D-3E100E5BDB68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BC420-FA97-9845-4CBC-4E9AED27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E2029-E78F-9676-7137-A6B1872A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0359A-2F9D-4F28-BCDC-6031D383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20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9DB258-100F-F7E2-EE2F-D4DF0781D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6C4A-BA92-4373-898D-3E100E5BDB68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EA2373-F4D2-8AA5-0F4D-962F7C48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81FE7-7866-DC7E-BA41-F5302E62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0359A-2F9D-4F28-BCDC-6031D383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32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AA51-D671-3CB3-5E2C-DF4B95D43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185F9-B98E-E1EF-8855-339ED06D0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B3F2F8-AB7B-C951-CDE7-6BA581CB1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927BD-CC6B-4CDD-BF8B-D9EA58469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6C4A-BA92-4373-898D-3E100E5BDB68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B7E98-513A-05D3-2CBB-A6BC3CE66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5089B-6A1D-A91B-CD9E-1AEC8DBF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0359A-2F9D-4F28-BCDC-6031D383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9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5E9E-3514-F868-2BA3-73C1B9E5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18C19F-03DA-4583-F9B6-3436A220F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CDD11-87F6-EDA0-3293-B1921E15E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DD9A6-6B67-62D3-02CD-C052AF034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6C4A-BA92-4373-898D-3E100E5BDB68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B294A-1DDA-7980-51F8-449D27C95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922C3-7743-5D67-84CE-690CB011B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0359A-2F9D-4F28-BCDC-6031D383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42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14.xml"/><Relationship Id="rId7" Type="http://schemas.openxmlformats.org/officeDocument/2006/relationships/tags" Target="../tags/tag1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11" Type="http://schemas.openxmlformats.org/officeDocument/2006/relationships/oleObject" Target="../embeddings/oleObject2.bin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15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134F9A-E1BD-CAC4-4694-045B36712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8D50C-4C07-E0FE-93A0-3A986552A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02EC0-F595-BA71-A206-54B4AE11FC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36C4A-BA92-4373-898D-3E100E5BDB68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7876B-801B-CA63-9E38-8FB60DD81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48F65-D800-3AF6-C9F7-84EF82F908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0359A-2F9D-4F28-BCDC-6031D383A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 bwMode="white">
          <a:xfrm>
            <a:off x="11598781" y="6181821"/>
            <a:ext cx="146051" cy="221456"/>
          </a:xfrm>
          <a:custGeom>
            <a:avLst/>
            <a:gdLst>
              <a:gd name="connsiteX0" fmla="*/ 0 w 402431"/>
              <a:gd name="connsiteY0" fmla="*/ 321468 h 340518"/>
              <a:gd name="connsiteX1" fmla="*/ 114300 w 402431"/>
              <a:gd name="connsiteY1" fmla="*/ 0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40518"/>
              <a:gd name="connsiteX1" fmla="*/ 76200 w 402431"/>
              <a:gd name="connsiteY1" fmla="*/ 100013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40518"/>
              <a:gd name="connsiteX1" fmla="*/ 76200 w 402431"/>
              <a:gd name="connsiteY1" fmla="*/ 100013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40518"/>
              <a:gd name="connsiteX1" fmla="*/ 76200 w 402431"/>
              <a:gd name="connsiteY1" fmla="*/ 100013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21468"/>
              <a:gd name="connsiteX1" fmla="*/ 76200 w 402431"/>
              <a:gd name="connsiteY1" fmla="*/ 100013 h 321468"/>
              <a:gd name="connsiteX2" fmla="*/ 402431 w 402431"/>
              <a:gd name="connsiteY2" fmla="*/ 0 h 321468"/>
              <a:gd name="connsiteX3" fmla="*/ 104775 w 402431"/>
              <a:gd name="connsiteY3" fmla="*/ 319087 h 321468"/>
              <a:gd name="connsiteX4" fmla="*/ 0 w 402431"/>
              <a:gd name="connsiteY4" fmla="*/ 321468 h 321468"/>
              <a:gd name="connsiteX0" fmla="*/ 0 w 109537"/>
              <a:gd name="connsiteY0" fmla="*/ 221455 h 221455"/>
              <a:gd name="connsiteX1" fmla="*/ 76200 w 109537"/>
              <a:gd name="connsiteY1" fmla="*/ 0 h 221455"/>
              <a:gd name="connsiteX2" fmla="*/ 109537 w 109537"/>
              <a:gd name="connsiteY2" fmla="*/ 14287 h 221455"/>
              <a:gd name="connsiteX3" fmla="*/ 104775 w 109537"/>
              <a:gd name="connsiteY3" fmla="*/ 219074 h 221455"/>
              <a:gd name="connsiteX4" fmla="*/ 0 w 109537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14287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4762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4762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4762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09537"/>
              <a:gd name="connsiteY0" fmla="*/ 221456 h 221456"/>
              <a:gd name="connsiteX1" fmla="*/ 76200 w 109537"/>
              <a:gd name="connsiteY1" fmla="*/ 1 h 221456"/>
              <a:gd name="connsiteX2" fmla="*/ 109537 w 109537"/>
              <a:gd name="connsiteY2" fmla="*/ 0 h 221456"/>
              <a:gd name="connsiteX3" fmla="*/ 104775 w 109537"/>
              <a:gd name="connsiteY3" fmla="*/ 219075 h 221456"/>
              <a:gd name="connsiteX4" fmla="*/ 0 w 109537"/>
              <a:gd name="connsiteY4" fmla="*/ 221456 h 221456"/>
              <a:gd name="connsiteX0" fmla="*/ 0 w 109538"/>
              <a:gd name="connsiteY0" fmla="*/ 221456 h 221456"/>
              <a:gd name="connsiteX1" fmla="*/ 76200 w 109538"/>
              <a:gd name="connsiteY1" fmla="*/ 1 h 221456"/>
              <a:gd name="connsiteX2" fmla="*/ 109537 w 109538"/>
              <a:gd name="connsiteY2" fmla="*/ 0 h 221456"/>
              <a:gd name="connsiteX3" fmla="*/ 109538 w 109538"/>
              <a:gd name="connsiteY3" fmla="*/ 219075 h 221456"/>
              <a:gd name="connsiteX4" fmla="*/ 0 w 109538"/>
              <a:gd name="connsiteY4" fmla="*/ 221456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38" h="221456">
                <a:moveTo>
                  <a:pt x="0" y="221456"/>
                </a:moveTo>
                <a:lnTo>
                  <a:pt x="76200" y="1"/>
                </a:lnTo>
                <a:lnTo>
                  <a:pt x="109537" y="0"/>
                </a:lnTo>
                <a:cubicBezTo>
                  <a:pt x="109537" y="73025"/>
                  <a:pt x="109538" y="146050"/>
                  <a:pt x="109538" y="219075"/>
                </a:cubicBezTo>
                <a:lnTo>
                  <a:pt x="0" y="221456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53753487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6344" y="420624"/>
            <a:ext cx="9676723" cy="96332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44" y="1481328"/>
            <a:ext cx="11256264" cy="46360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65306" y="6510528"/>
            <a:ext cx="1499902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344" y="6510528"/>
            <a:ext cx="557784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7036" y="6510528"/>
            <a:ext cx="3451097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466344" y="6192078"/>
            <a:ext cx="11362893" cy="123966"/>
          </a:xfrm>
          <a:prstGeom prst="rect">
            <a:avLst/>
          </a:prstGeom>
          <a:solidFill>
            <a:srgbClr val="00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 userDrawn="1"/>
        </p:nvSpPr>
        <p:spPr bwMode="gray">
          <a:xfrm>
            <a:off x="466344" y="6252068"/>
            <a:ext cx="11362893" cy="123967"/>
          </a:xfrm>
          <a:prstGeom prst="rect">
            <a:avLst/>
          </a:prstGeom>
          <a:solidFill>
            <a:srgbClr val="14141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/>
          <p:cNvSpPr/>
          <p:nvPr userDrawn="1"/>
        </p:nvSpPr>
        <p:spPr bwMode="white">
          <a:xfrm>
            <a:off x="11747086" y="6181821"/>
            <a:ext cx="109538" cy="221456"/>
          </a:xfrm>
          <a:custGeom>
            <a:avLst/>
            <a:gdLst>
              <a:gd name="connsiteX0" fmla="*/ 0 w 402431"/>
              <a:gd name="connsiteY0" fmla="*/ 321468 h 340518"/>
              <a:gd name="connsiteX1" fmla="*/ 114300 w 402431"/>
              <a:gd name="connsiteY1" fmla="*/ 0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40518"/>
              <a:gd name="connsiteX1" fmla="*/ 76200 w 402431"/>
              <a:gd name="connsiteY1" fmla="*/ 100013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40518"/>
              <a:gd name="connsiteX1" fmla="*/ 76200 w 402431"/>
              <a:gd name="connsiteY1" fmla="*/ 100013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40518"/>
              <a:gd name="connsiteX1" fmla="*/ 76200 w 402431"/>
              <a:gd name="connsiteY1" fmla="*/ 100013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21468"/>
              <a:gd name="connsiteX1" fmla="*/ 76200 w 402431"/>
              <a:gd name="connsiteY1" fmla="*/ 100013 h 321468"/>
              <a:gd name="connsiteX2" fmla="*/ 402431 w 402431"/>
              <a:gd name="connsiteY2" fmla="*/ 0 h 321468"/>
              <a:gd name="connsiteX3" fmla="*/ 104775 w 402431"/>
              <a:gd name="connsiteY3" fmla="*/ 319087 h 321468"/>
              <a:gd name="connsiteX4" fmla="*/ 0 w 402431"/>
              <a:gd name="connsiteY4" fmla="*/ 321468 h 321468"/>
              <a:gd name="connsiteX0" fmla="*/ 0 w 109537"/>
              <a:gd name="connsiteY0" fmla="*/ 221455 h 221455"/>
              <a:gd name="connsiteX1" fmla="*/ 76200 w 109537"/>
              <a:gd name="connsiteY1" fmla="*/ 0 h 221455"/>
              <a:gd name="connsiteX2" fmla="*/ 109537 w 109537"/>
              <a:gd name="connsiteY2" fmla="*/ 14287 h 221455"/>
              <a:gd name="connsiteX3" fmla="*/ 104775 w 109537"/>
              <a:gd name="connsiteY3" fmla="*/ 219074 h 221455"/>
              <a:gd name="connsiteX4" fmla="*/ 0 w 109537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14287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4762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4762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4762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09537"/>
              <a:gd name="connsiteY0" fmla="*/ 221456 h 221456"/>
              <a:gd name="connsiteX1" fmla="*/ 76200 w 109537"/>
              <a:gd name="connsiteY1" fmla="*/ 1 h 221456"/>
              <a:gd name="connsiteX2" fmla="*/ 109537 w 109537"/>
              <a:gd name="connsiteY2" fmla="*/ 0 h 221456"/>
              <a:gd name="connsiteX3" fmla="*/ 104775 w 109537"/>
              <a:gd name="connsiteY3" fmla="*/ 219075 h 221456"/>
              <a:gd name="connsiteX4" fmla="*/ 0 w 109537"/>
              <a:gd name="connsiteY4" fmla="*/ 221456 h 221456"/>
              <a:gd name="connsiteX0" fmla="*/ 0 w 109538"/>
              <a:gd name="connsiteY0" fmla="*/ 221456 h 221456"/>
              <a:gd name="connsiteX1" fmla="*/ 76200 w 109538"/>
              <a:gd name="connsiteY1" fmla="*/ 1 h 221456"/>
              <a:gd name="connsiteX2" fmla="*/ 109537 w 109538"/>
              <a:gd name="connsiteY2" fmla="*/ 0 h 221456"/>
              <a:gd name="connsiteX3" fmla="*/ 109538 w 109538"/>
              <a:gd name="connsiteY3" fmla="*/ 219075 h 221456"/>
              <a:gd name="connsiteX4" fmla="*/ 0 w 109538"/>
              <a:gd name="connsiteY4" fmla="*/ 221456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38" h="221456">
                <a:moveTo>
                  <a:pt x="0" y="221456"/>
                </a:moveTo>
                <a:lnTo>
                  <a:pt x="76200" y="1"/>
                </a:lnTo>
                <a:lnTo>
                  <a:pt x="109537" y="0"/>
                </a:lnTo>
                <a:cubicBezTo>
                  <a:pt x="109537" y="73025"/>
                  <a:pt x="109538" y="146050"/>
                  <a:pt x="109538" y="219075"/>
                </a:cubicBezTo>
                <a:lnTo>
                  <a:pt x="0" y="221456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3" name="Object 12" descr="CONFIDENTIAL_TAG_0xFFEE" hidden="1">
            <a:extLst>
              <a:ext uri="{FF2B5EF4-FFF2-40B4-BE49-F238E27FC236}">
                <a16:creationId xmlns:a16="http://schemas.microsoft.com/office/drawing/2014/main" id="{F7797717-CA43-49FE-B295-C5741D810F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486504821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270" imgH="270" progId="TCLayout.ActiveDocument.1">
                  <p:embed/>
                </p:oleObj>
              </mc:Choice>
              <mc:Fallback>
                <p:oleObj name="think-cell Slide" r:id="rId11" imgW="270" imgH="270" progId="TCLayout.ActiveDocument.1">
                  <p:embed/>
                  <p:pic>
                    <p:nvPicPr>
                      <p:cNvPr id="13" name="Object 12" descr="CONFIDENTIAL_TAG_0xFFEE" hidden="1">
                        <a:extLst>
                          <a:ext uri="{FF2B5EF4-FFF2-40B4-BE49-F238E27FC236}">
                            <a16:creationId xmlns:a16="http://schemas.microsoft.com/office/drawing/2014/main" id="{F7797717-CA43-49FE-B295-C5741D810F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4801AA2-B5A5-6D4D-AFA6-138BE1286486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8494" y="6438502"/>
            <a:ext cx="923312" cy="33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72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SzPct val="11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69863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228600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Font typeface="Arial" pitchFamily="34" charset="0"/>
        <a:buChar char="−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71450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Font typeface="Arial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01738" indent="-228600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89">
          <p15:clr>
            <a:srgbClr val="F26B43"/>
          </p15:clr>
        </p15:guide>
        <p15:guide id="4" pos="7385">
          <p15:clr>
            <a:srgbClr val="F26B43"/>
          </p15:clr>
        </p15:guide>
        <p15:guide id="5" orient="horz" pos="931">
          <p15:clr>
            <a:srgbClr val="F26B43"/>
          </p15:clr>
        </p15:guide>
        <p15:guide id="6" orient="horz" pos="877">
          <p15:clr>
            <a:srgbClr val="F26B43"/>
          </p15:clr>
        </p15:guide>
        <p15:guide id="7" orient="horz" pos="261">
          <p15:clr>
            <a:srgbClr val="F26B43"/>
          </p15:clr>
        </p15:guide>
        <p15:guide id="8" orient="horz" pos="3858">
          <p15:clr>
            <a:srgbClr val="F26B43"/>
          </p15:clr>
        </p15:guide>
        <p15:guide id="9" orient="horz" pos="42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9.png"/><Relationship Id="rId2" Type="http://schemas.openxmlformats.org/officeDocument/2006/relationships/image" Target="../media/image8.jpe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4.xml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6DE3-561A-5B10-899B-CD0D75308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654" y="235528"/>
            <a:ext cx="11568545" cy="3671320"/>
          </a:xfrm>
        </p:spPr>
        <p:txBody>
          <a:bodyPr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Integrating NEON and USDA-ARS Water Quality Data for Southeast Rivers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dirty="0"/>
              <a:t>ICRW8 </a:t>
            </a:r>
            <a:br>
              <a:rPr lang="en-US" sz="4000" b="1" dirty="0"/>
            </a:br>
            <a:r>
              <a:rPr lang="en-US" sz="4000" b="1" dirty="0"/>
              <a:t>Corvallis, Oregon – June 5-8, 2023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AF319B-65AC-4707-9518-29FBB96A4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906848"/>
            <a:ext cx="10962640" cy="1655762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Kaelin Cawley, Aquatic Biogeochemist, NEON, Battelle</a:t>
            </a:r>
          </a:p>
          <a:p>
            <a:r>
              <a:rPr lang="en-US" sz="2200" dirty="0"/>
              <a:t>Jim Coloso, Data Scientist, NEON, Battelle</a:t>
            </a:r>
          </a:p>
          <a:p>
            <a:r>
              <a:rPr lang="en-US" sz="2200" dirty="0"/>
              <a:t>Bobby Hensley, Aquatic Biogeochemist, NEON, Battelle</a:t>
            </a:r>
          </a:p>
          <a:p>
            <a:r>
              <a:rPr lang="en-US" sz="2200" dirty="0"/>
              <a:t>Oliva Pisani, Research Chemist, Southeast Watershed Research Lab, Tifton, GA, USDA-ARS</a:t>
            </a:r>
          </a:p>
        </p:txBody>
      </p:sp>
      <p:pic>
        <p:nvPicPr>
          <p:cNvPr id="1026" name="Picture 2" descr="ARS Home : USDA ARS">
            <a:extLst>
              <a:ext uri="{FF2B5EF4-FFF2-40B4-BE49-F238E27FC236}">
                <a16:creationId xmlns:a16="http://schemas.microsoft.com/office/drawing/2014/main" id="{0E5632AD-57E2-37D3-7F10-6959D1CDB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526" y="5452131"/>
            <a:ext cx="4524455" cy="133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| NSF NEON | Open Data to Understand our Ecosystems">
            <a:extLst>
              <a:ext uri="{FF2B5EF4-FFF2-40B4-BE49-F238E27FC236}">
                <a16:creationId xmlns:a16="http://schemas.microsoft.com/office/drawing/2014/main" id="{7DD0DC90-A778-E8E0-9C03-0AC22C2D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159" y="5452190"/>
            <a:ext cx="3637101" cy="13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514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1B2FC-108D-55A1-AF64-B1C99B01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5" y="82072"/>
            <a:ext cx="10592840" cy="922896"/>
          </a:xfrm>
        </p:spPr>
        <p:txBody>
          <a:bodyPr>
            <a:norm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 years of water quality record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62FA6-84CE-EE49-2B23-C4DE9BBE2D87}"/>
              </a:ext>
            </a:extLst>
          </p:cNvPr>
          <p:cNvSpPr txBox="1"/>
          <p:nvPr/>
        </p:nvSpPr>
        <p:spPr>
          <a:xfrm>
            <a:off x="156574" y="4845972"/>
            <a:ext cx="5939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40-year average annual NO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-N load = 0.64 kg/ha/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-N loading rates are dictated by changes in streamflow volume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-N loads in the LRB are an order of magnitude less than those reported for similar sized watersheds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Dense riparian buffers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DAA315-AC60-08E7-BE68-434D0C4C7711}"/>
              </a:ext>
            </a:extLst>
          </p:cNvPr>
          <p:cNvSpPr txBox="1"/>
          <p:nvPr/>
        </p:nvSpPr>
        <p:spPr>
          <a:xfrm>
            <a:off x="6095999" y="4845972"/>
            <a:ext cx="5939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Impacts of drought on DOC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Longer drought periods decrease DOC export but lead to elevated DOC concentrations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Enhanced microbial DOC consumption and CO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production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Enhanced local mineralization rates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BA9C77-77D4-F82F-273C-0837E7B373F6}"/>
              </a:ext>
            </a:extLst>
          </p:cNvPr>
          <p:cNvSpPr txBox="1"/>
          <p:nvPr/>
        </p:nvSpPr>
        <p:spPr>
          <a:xfrm>
            <a:off x="156576" y="862505"/>
            <a:ext cx="11887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Assess watershed-scale effects of trends in climate, land cover, and land management on water resources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9445D-63DB-FE32-3726-6D6ED6B46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" y="1759275"/>
            <a:ext cx="5485555" cy="3002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54C1F-4AA4-2A02-002D-EA8A7ECC3180}"/>
              </a:ext>
            </a:extLst>
          </p:cNvPr>
          <p:cNvSpPr txBox="1"/>
          <p:nvPr/>
        </p:nvSpPr>
        <p:spPr>
          <a:xfrm>
            <a:off x="3500845" y="1999102"/>
            <a:ext cx="196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Bosch et al. (2020)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15381C-C17D-B4A7-4BA4-C3BB7A4E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12" y="1619792"/>
            <a:ext cx="6348392" cy="30752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B07856-600A-45DE-6139-2EF8AE4CC4F4}"/>
              </a:ext>
            </a:extLst>
          </p:cNvPr>
          <p:cNvSpPr txBox="1"/>
          <p:nvPr/>
        </p:nvSpPr>
        <p:spPr>
          <a:xfrm>
            <a:off x="9274628" y="1422372"/>
            <a:ext cx="2194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Mehring et al. (2013)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C33DAB-20E6-0B49-408F-287780775979}"/>
              </a:ext>
            </a:extLst>
          </p:cNvPr>
          <p:cNvSpPr txBox="1"/>
          <p:nvPr/>
        </p:nvSpPr>
        <p:spPr>
          <a:xfrm rot="5400000">
            <a:off x="11300147" y="2225424"/>
            <a:ext cx="116726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 (mg/L)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DF44C6-F22B-2BD6-189E-D47F61A5487C}"/>
              </a:ext>
            </a:extLst>
          </p:cNvPr>
          <p:cNvSpPr txBox="1"/>
          <p:nvPr/>
        </p:nvSpPr>
        <p:spPr>
          <a:xfrm rot="16200000">
            <a:off x="5108893" y="2123730"/>
            <a:ext cx="134330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 flux (kg)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94B7A9-55B7-2D26-24BD-7FBB41BF2BDF}"/>
              </a:ext>
            </a:extLst>
          </p:cNvPr>
          <p:cNvSpPr txBox="1"/>
          <p:nvPr/>
        </p:nvSpPr>
        <p:spPr>
          <a:xfrm rot="16200000">
            <a:off x="5039428" y="3445666"/>
            <a:ext cx="148223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Discharge (L/s)</a:t>
            </a:r>
          </a:p>
        </p:txBody>
      </p:sp>
    </p:spTree>
    <p:extLst>
      <p:ext uri="{BB962C8B-B14F-4D97-AF65-F5344CB8AC3E}">
        <p14:creationId xmlns:p14="http://schemas.microsoft.com/office/powerpoint/2010/main" val="1833298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6AF8AB-AECF-2FE3-5341-C62E0B02F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687" y="641913"/>
            <a:ext cx="6921856" cy="1892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79812-9DCD-0469-3A9B-527B47970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375" y="604335"/>
            <a:ext cx="5209007" cy="4351338"/>
          </a:xfr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DA9E6B-EE5B-17A5-19F1-46FF046E6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148" y="2648460"/>
            <a:ext cx="6744047" cy="4153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FC3213-55EA-93EA-2D6E-C353FD73866F}"/>
              </a:ext>
            </a:extLst>
          </p:cNvPr>
          <p:cNvSpPr txBox="1"/>
          <p:nvPr/>
        </p:nvSpPr>
        <p:spPr>
          <a:xfrm>
            <a:off x="80375" y="56427"/>
            <a:ext cx="120448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https://www.ars.usda.gov/southeast-area/tifton-ga/southeast-watershed-research/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87EEE3-6C6F-AAF6-85D7-EF8B064FF4E6}"/>
              </a:ext>
            </a:extLst>
          </p:cNvPr>
          <p:cNvSpPr/>
          <p:nvPr/>
        </p:nvSpPr>
        <p:spPr>
          <a:xfrm>
            <a:off x="2141951" y="1183710"/>
            <a:ext cx="526093" cy="2066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DE73C1-B2B2-B117-EA92-5BCEE0537688}"/>
              </a:ext>
            </a:extLst>
          </p:cNvPr>
          <p:cNvCxnSpPr>
            <a:stCxn id="11" idx="3"/>
          </p:cNvCxnSpPr>
          <p:nvPr/>
        </p:nvCxnSpPr>
        <p:spPr>
          <a:xfrm flipV="1">
            <a:off x="2668044" y="1287049"/>
            <a:ext cx="5054252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802A2B2-6F00-D085-C6AE-59B443196B56}"/>
              </a:ext>
            </a:extLst>
          </p:cNvPr>
          <p:cNvSpPr/>
          <p:nvPr/>
        </p:nvSpPr>
        <p:spPr>
          <a:xfrm>
            <a:off x="7759874" y="2091952"/>
            <a:ext cx="1434230" cy="294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EF7858-E1D8-18B4-63FE-4DE2E4908F67}"/>
              </a:ext>
            </a:extLst>
          </p:cNvPr>
          <p:cNvCxnSpPr>
            <a:stCxn id="14" idx="2"/>
          </p:cNvCxnSpPr>
          <p:nvPr/>
        </p:nvCxnSpPr>
        <p:spPr>
          <a:xfrm flipH="1">
            <a:off x="8461332" y="2386208"/>
            <a:ext cx="15657" cy="208558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A04B7FD-BD50-52EC-99B3-0FB4475467B9}"/>
              </a:ext>
            </a:extLst>
          </p:cNvPr>
          <p:cNvSpPr/>
          <p:nvPr/>
        </p:nvSpPr>
        <p:spPr>
          <a:xfrm>
            <a:off x="5632537" y="5372622"/>
            <a:ext cx="674318" cy="2066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219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FA54F5-F6C3-A2B2-C955-5E5E246BF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90" y="156509"/>
            <a:ext cx="2362321" cy="59312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F922FA-A069-9AC8-AABA-93DE207A8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516" y="515343"/>
            <a:ext cx="2267067" cy="20194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BE50A2-EB8C-D0D7-46C1-AD523991903C}"/>
              </a:ext>
            </a:extLst>
          </p:cNvPr>
          <p:cNvSpPr/>
          <p:nvPr/>
        </p:nvSpPr>
        <p:spPr>
          <a:xfrm>
            <a:off x="237995" y="1521913"/>
            <a:ext cx="1534438" cy="2379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47F117-A46E-68F8-9160-15E4F3A2C13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772433" y="1640910"/>
            <a:ext cx="1108553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44EAE1-C4A5-2804-07C9-40B68BE28520}"/>
              </a:ext>
            </a:extLst>
          </p:cNvPr>
          <p:cNvSpPr txBox="1"/>
          <p:nvPr/>
        </p:nvSpPr>
        <p:spPr>
          <a:xfrm>
            <a:off x="5346988" y="711140"/>
            <a:ext cx="66462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Available metadata: Sample collection &amp; information, filtration, MDLs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downloading data file, make sure to note the file directory</a:t>
            </a:r>
          </a:p>
        </p:txBody>
      </p:sp>
    </p:spTree>
    <p:extLst>
      <p:ext uri="{BB962C8B-B14F-4D97-AF65-F5344CB8AC3E}">
        <p14:creationId xmlns:p14="http://schemas.microsoft.com/office/powerpoint/2010/main" val="1149886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CBC174-1500-6F68-12A8-ABDF9CDC1923}"/>
              </a:ext>
            </a:extLst>
          </p:cNvPr>
          <p:cNvSpPr txBox="1"/>
          <p:nvPr/>
        </p:nvSpPr>
        <p:spPr>
          <a:xfrm>
            <a:off x="62630" y="94481"/>
            <a:ext cx="12120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STEWARDS (Sustaining The Earth’s Watersheds – Agricultural Research Database System)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https://www.nrrig.mwa.ars.usda.gov/stewards/stewards.html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59FFED-8BC9-C2E7-0C19-FDEA4E8DF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87" y="1890025"/>
            <a:ext cx="10171108" cy="4743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71D25A-CEC3-AB75-0176-1D021C0447BC}"/>
              </a:ext>
            </a:extLst>
          </p:cNvPr>
          <p:cNvSpPr/>
          <p:nvPr/>
        </p:nvSpPr>
        <p:spPr>
          <a:xfrm>
            <a:off x="10515601" y="1858510"/>
            <a:ext cx="1571896" cy="1642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8627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E80C1-155B-F723-ACD0-C63EEB32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7" y="699412"/>
            <a:ext cx="1797142" cy="16637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B0D39B-A162-507A-C89A-4F2F6DA4F96B}"/>
              </a:ext>
            </a:extLst>
          </p:cNvPr>
          <p:cNvSpPr/>
          <p:nvPr/>
        </p:nvSpPr>
        <p:spPr>
          <a:xfrm>
            <a:off x="100208" y="718201"/>
            <a:ext cx="1891429" cy="237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9C5836-93A9-6F60-1F6B-1CC64627C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765" y="81409"/>
            <a:ext cx="7982360" cy="54676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C99575-217B-EEAA-9F70-E64052029537}"/>
              </a:ext>
            </a:extLst>
          </p:cNvPr>
          <p:cNvSpPr/>
          <p:nvPr/>
        </p:nvSpPr>
        <p:spPr>
          <a:xfrm>
            <a:off x="4434214" y="4158642"/>
            <a:ext cx="208765" cy="194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B77B1-60B6-22EC-498C-5247B17D9117}"/>
              </a:ext>
            </a:extLst>
          </p:cNvPr>
          <p:cNvSpPr txBox="1"/>
          <p:nvPr/>
        </p:nvSpPr>
        <p:spPr>
          <a:xfrm>
            <a:off x="10295179" y="1017337"/>
            <a:ext cx="1491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Little River Discharge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6C3473-E7D1-62D7-5D88-0544D57AF6B4}"/>
              </a:ext>
            </a:extLst>
          </p:cNvPr>
          <p:cNvCxnSpPr>
            <a:stCxn id="6" idx="3"/>
          </p:cNvCxnSpPr>
          <p:nvPr/>
        </p:nvCxnSpPr>
        <p:spPr>
          <a:xfrm>
            <a:off x="1991637" y="837198"/>
            <a:ext cx="757826" cy="83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19DB91-051B-AE1D-FAF7-E076F34021F7}"/>
              </a:ext>
            </a:extLst>
          </p:cNvPr>
          <p:cNvCxnSpPr>
            <a:cxnSpLocks/>
          </p:cNvCxnSpPr>
          <p:nvPr/>
        </p:nvCxnSpPr>
        <p:spPr>
          <a:xfrm>
            <a:off x="9897724" y="1167007"/>
            <a:ext cx="4744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064F10-2717-14B0-1ECC-3628A2B6B695}"/>
              </a:ext>
            </a:extLst>
          </p:cNvPr>
          <p:cNvSpPr txBox="1"/>
          <p:nvPr/>
        </p:nvSpPr>
        <p:spPr>
          <a:xfrm>
            <a:off x="10295179" y="1203968"/>
            <a:ext cx="1811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Discharge, water, daily, millimeters per unit area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A2A645-8B19-6905-CE85-27009A3F45BC}"/>
              </a:ext>
            </a:extLst>
          </p:cNvPr>
          <p:cNvCxnSpPr>
            <a:cxnSpLocks/>
          </p:cNvCxnSpPr>
          <p:nvPr/>
        </p:nvCxnSpPr>
        <p:spPr>
          <a:xfrm>
            <a:off x="9897724" y="1344459"/>
            <a:ext cx="4744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D434EE-5ED0-4728-064A-2E5E85586ED7}"/>
              </a:ext>
            </a:extLst>
          </p:cNvPr>
          <p:cNvSpPr txBox="1"/>
          <p:nvPr/>
        </p:nvSpPr>
        <p:spPr>
          <a:xfrm>
            <a:off x="10295179" y="1567203"/>
            <a:ext cx="1811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GALR6840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707E084-7BFD-B287-BD18-1C87C540C202}"/>
              </a:ext>
            </a:extLst>
          </p:cNvPr>
          <p:cNvCxnSpPr>
            <a:cxnSpLocks/>
          </p:cNvCxnSpPr>
          <p:nvPr/>
        </p:nvCxnSpPr>
        <p:spPr>
          <a:xfrm>
            <a:off x="9897724" y="1717514"/>
            <a:ext cx="4744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A32BEA-13E6-ABA5-469F-93DA03BDF00D}"/>
              </a:ext>
            </a:extLst>
          </p:cNvPr>
          <p:cNvSpPr txBox="1"/>
          <p:nvPr/>
        </p:nvSpPr>
        <p:spPr>
          <a:xfrm>
            <a:off x="2674904" y="707005"/>
            <a:ext cx="1491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Little River GA</a:t>
            </a:r>
          </a:p>
        </p:txBody>
      </p:sp>
    </p:spTree>
    <p:extLst>
      <p:ext uri="{BB962C8B-B14F-4D97-AF65-F5344CB8AC3E}">
        <p14:creationId xmlns:p14="http://schemas.microsoft.com/office/powerpoint/2010/main" val="505538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F5AB52-BF83-DEED-CE32-D6074132B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3" y="87862"/>
            <a:ext cx="1778091" cy="3162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A871D6-790F-F1A7-4BD2-2858E2BCBA94}"/>
              </a:ext>
            </a:extLst>
          </p:cNvPr>
          <p:cNvSpPr/>
          <p:nvPr/>
        </p:nvSpPr>
        <p:spPr>
          <a:xfrm>
            <a:off x="688933" y="2693097"/>
            <a:ext cx="444673" cy="1941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B9E0CA-D121-6BA8-F75E-916CDFCB6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1" y="3291640"/>
            <a:ext cx="11899778" cy="35065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F8227F-8FE7-8A42-AB71-C65C3064FA00}"/>
              </a:ext>
            </a:extLst>
          </p:cNvPr>
          <p:cNvCxnSpPr>
            <a:stCxn id="6" idx="3"/>
          </p:cNvCxnSpPr>
          <p:nvPr/>
        </p:nvCxnSpPr>
        <p:spPr>
          <a:xfrm>
            <a:off x="1133606" y="2790174"/>
            <a:ext cx="3137769" cy="313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C3A698-94FD-5635-C78A-71A44EBB597B}"/>
              </a:ext>
            </a:extLst>
          </p:cNvPr>
          <p:cNvCxnSpPr/>
          <p:nvPr/>
        </p:nvCxnSpPr>
        <p:spPr>
          <a:xfrm>
            <a:off x="4265112" y="2805830"/>
            <a:ext cx="0" cy="6231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01894D3-45EA-EF9D-EF12-FFB0EAE9A80C}"/>
              </a:ext>
            </a:extLst>
          </p:cNvPr>
          <p:cNvSpPr/>
          <p:nvPr/>
        </p:nvSpPr>
        <p:spPr>
          <a:xfrm>
            <a:off x="2412155" y="3363237"/>
            <a:ext cx="1038765" cy="200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599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1154-C4CF-464F-9B87-3F5D5554A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National Ecological Observatory Network (NEON)?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5A27D-9079-4FBD-BC6D-D284AA642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338" lvl="1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dirty="0"/>
              <a:t>The National Science Foundation’s NEON program is a continental-scale ecological observation facility operated by Battelle. NEON provides:</a:t>
            </a:r>
          </a:p>
          <a:p>
            <a:pPr marL="863601" lvl="2" indent="-288925">
              <a:lnSpc>
                <a:spcPct val="114000"/>
              </a:lnSpc>
              <a:spcAft>
                <a:spcPts val="600"/>
              </a:spcAft>
              <a:buSzPts val="2400"/>
              <a:buFont typeface="Arial"/>
              <a:buChar char="•"/>
            </a:pPr>
            <a:r>
              <a:rPr lang="en-US" sz="2000" dirty="0"/>
              <a:t>Free and open data on the drivers of and responses to ecological change </a:t>
            </a:r>
          </a:p>
          <a:p>
            <a:pPr marL="863601" lvl="2" indent="-288925">
              <a:lnSpc>
                <a:spcPct val="114000"/>
              </a:lnSpc>
              <a:spcAft>
                <a:spcPts val="600"/>
              </a:spcAft>
              <a:buSzPts val="2400"/>
              <a:buFont typeface="Arial"/>
              <a:buChar char="•"/>
            </a:pPr>
            <a:r>
              <a:rPr lang="en-US" sz="2000" dirty="0"/>
              <a:t>A standardized and reliable framework for research and experiments</a:t>
            </a:r>
            <a:endParaRPr lang="en-US" sz="2000" b="1" dirty="0"/>
          </a:p>
          <a:p>
            <a:pPr marL="863601" lvl="2" indent="-288925">
              <a:lnSpc>
                <a:spcPct val="114000"/>
              </a:lnSpc>
              <a:spcAft>
                <a:spcPts val="600"/>
              </a:spcAft>
              <a:buSzPts val="2400"/>
              <a:buFont typeface="Arial"/>
              <a:buChar char="•"/>
            </a:pPr>
            <a:r>
              <a:rPr lang="en-US" sz="2000" dirty="0"/>
              <a:t>Data interoperability for integration with other national and international network science programs</a:t>
            </a:r>
          </a:p>
          <a:p>
            <a:pPr marL="1320801" lvl="4" indent="-288925">
              <a:lnSpc>
                <a:spcPct val="114000"/>
              </a:lnSpc>
              <a:spcAft>
                <a:spcPts val="600"/>
              </a:spcAft>
              <a:buSzPts val="2400"/>
              <a:buFont typeface="Arial"/>
              <a:buChar char="•"/>
            </a:pPr>
            <a:r>
              <a:rPr lang="en-US" sz="1800" dirty="0"/>
              <a:t>Including National Rivers and Streams Assessment (EPA), USGS, USDA, LTER, etc.</a:t>
            </a:r>
          </a:p>
          <a:p>
            <a:pPr marL="1320801" lvl="4" indent="-288925">
              <a:lnSpc>
                <a:spcPct val="114000"/>
              </a:lnSpc>
              <a:spcAft>
                <a:spcPts val="600"/>
              </a:spcAft>
              <a:buSzPts val="2400"/>
              <a:buFont typeface="Arial"/>
              <a:buChar char="•"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86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42C2-2480-37F3-09B5-CDC1CAF5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NEON’s field sites and data products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ADCC5D-4BDD-07FE-3F9F-DB99A937A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44C66E-2929-415E-A5AC-6547F0704BC9}"/>
              </a:ext>
            </a:extLst>
          </p:cNvPr>
          <p:cNvGrpSpPr/>
          <p:nvPr/>
        </p:nvGrpSpPr>
        <p:grpSpPr>
          <a:xfrm>
            <a:off x="1647985" y="1111579"/>
            <a:ext cx="8703853" cy="4984212"/>
            <a:chOff x="1647985" y="1111579"/>
            <a:chExt cx="8703853" cy="49842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E21DBB-E203-B638-C3D3-85704F6DAF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84" t="92476" r="33190" b="3963"/>
            <a:stretch/>
          </p:blipFill>
          <p:spPr>
            <a:xfrm>
              <a:off x="4615911" y="5766138"/>
              <a:ext cx="4253235" cy="32269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B697EE-203F-1E7A-1039-0AAD7F0BF678}"/>
                </a:ext>
              </a:extLst>
            </p:cNvPr>
            <p:cNvGrpSpPr/>
            <p:nvPr/>
          </p:nvGrpSpPr>
          <p:grpSpPr>
            <a:xfrm>
              <a:off x="1647985" y="1111579"/>
              <a:ext cx="8703853" cy="4984212"/>
              <a:chOff x="1647985" y="1111579"/>
              <a:chExt cx="8703853" cy="498421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F88157C-820B-50EB-9F7E-C307E87A79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3" t="2757" r="3454" b="13278"/>
              <a:stretch/>
            </p:blipFill>
            <p:spPr>
              <a:xfrm>
                <a:off x="1647985" y="1122902"/>
                <a:ext cx="7221161" cy="4643237"/>
              </a:xfrm>
              <a:prstGeom prst="rect">
                <a:avLst/>
              </a:prstGeom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30241E8-04CC-9086-0830-70FC68CC362F}"/>
                  </a:ext>
                </a:extLst>
              </p:cNvPr>
              <p:cNvGrpSpPr/>
              <p:nvPr/>
            </p:nvGrpSpPr>
            <p:grpSpPr>
              <a:xfrm>
                <a:off x="8872039" y="2765356"/>
                <a:ext cx="1479799" cy="1648450"/>
                <a:chOff x="7392513" y="3115407"/>
                <a:chExt cx="1666592" cy="1849883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873050C-0523-0E1C-4362-CFF5889E4D2E}"/>
                    </a:ext>
                  </a:extLst>
                </p:cNvPr>
                <p:cNvSpPr/>
                <p:nvPr/>
              </p:nvSpPr>
              <p:spPr bwMode="auto">
                <a:xfrm>
                  <a:off x="7420620" y="3115407"/>
                  <a:ext cx="1629102" cy="184988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2700" cap="flat" cmpd="sng" algn="ctr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424242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D950C78-BC18-FAD2-393E-894EE1C5904F}"/>
                    </a:ext>
                  </a:extLst>
                </p:cNvPr>
                <p:cNvSpPr txBox="1"/>
                <p:nvPr/>
              </p:nvSpPr>
              <p:spPr>
                <a:xfrm>
                  <a:off x="7411258" y="3222250"/>
                  <a:ext cx="1629102" cy="103615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24242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181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A451ADE-8B57-9C5D-F1E2-DF9A14D37710}"/>
                    </a:ext>
                  </a:extLst>
                </p:cNvPr>
                <p:cNvSpPr txBox="1"/>
                <p:nvPr/>
              </p:nvSpPr>
              <p:spPr>
                <a:xfrm>
                  <a:off x="7505138" y="4028840"/>
                  <a:ext cx="1441343" cy="5871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24242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DATA PRODUCTS </a:t>
                  </a: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4242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426E5B1-B3B4-D8D7-FFCC-C24BCAE2AA04}"/>
                    </a:ext>
                  </a:extLst>
                </p:cNvPr>
                <p:cNvSpPr txBox="1"/>
                <p:nvPr/>
              </p:nvSpPr>
              <p:spPr>
                <a:xfrm>
                  <a:off x="7392513" y="3127444"/>
                  <a:ext cx="1666592" cy="345386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424242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8192B9A-092D-3008-F110-8532008C1FC0}"/>
                  </a:ext>
                </a:extLst>
              </p:cNvPr>
              <p:cNvGrpSpPr/>
              <p:nvPr/>
            </p:nvGrpSpPr>
            <p:grpSpPr>
              <a:xfrm>
                <a:off x="8896461" y="1111579"/>
                <a:ext cx="1446511" cy="1626434"/>
                <a:chOff x="7407620" y="1132588"/>
                <a:chExt cx="1633848" cy="182779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153351C-D7D3-AD71-C928-72292BB167DF}"/>
                    </a:ext>
                  </a:extLst>
                </p:cNvPr>
                <p:cNvSpPr/>
                <p:nvPr/>
              </p:nvSpPr>
              <p:spPr bwMode="auto">
                <a:xfrm>
                  <a:off x="7407620" y="1142203"/>
                  <a:ext cx="1633848" cy="1818183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424242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A59E0AA-AE2A-CFE0-60E4-16A6AEB3CE2E}"/>
                    </a:ext>
                  </a:extLst>
                </p:cNvPr>
                <p:cNvSpPr txBox="1"/>
                <p:nvPr/>
              </p:nvSpPr>
              <p:spPr>
                <a:xfrm>
                  <a:off x="7505138" y="1132588"/>
                  <a:ext cx="1441342" cy="1037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24242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81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ACBFDD8-F725-209B-BE64-365635ED36DE}"/>
                    </a:ext>
                  </a:extLst>
                </p:cNvPr>
                <p:cNvSpPr txBox="1"/>
                <p:nvPr/>
              </p:nvSpPr>
              <p:spPr>
                <a:xfrm>
                  <a:off x="7505138" y="2351071"/>
                  <a:ext cx="1441342" cy="518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4625" marR="0" lvl="0" indent="-174625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charset="0"/>
                    <a:buChar char="•"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24242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47 terrestrial</a:t>
                  </a:r>
                </a:p>
                <a:p>
                  <a:pPr marL="174625" marR="0" lvl="0" indent="-174625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charset="0"/>
                    <a:buChar char="•"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24242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34 aquatic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9E32CBD-B370-5C08-A1C4-44B56D7A4371}"/>
                    </a:ext>
                  </a:extLst>
                </p:cNvPr>
                <p:cNvSpPr txBox="1"/>
                <p:nvPr/>
              </p:nvSpPr>
              <p:spPr>
                <a:xfrm>
                  <a:off x="7505138" y="1992659"/>
                  <a:ext cx="1441342" cy="34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24242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FIELD SITES</a:t>
                  </a: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424242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919A83E-4792-DD68-6413-89CA976122E6}"/>
                  </a:ext>
                </a:extLst>
              </p:cNvPr>
              <p:cNvGrpSpPr/>
              <p:nvPr/>
            </p:nvGrpSpPr>
            <p:grpSpPr>
              <a:xfrm>
                <a:off x="8867623" y="4441149"/>
                <a:ext cx="1479799" cy="1654642"/>
                <a:chOff x="8775707" y="4257668"/>
                <a:chExt cx="1666592" cy="184702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7314970-5AE1-1CD7-2B2C-F71EDAC50DA2}"/>
                    </a:ext>
                  </a:extLst>
                </p:cNvPr>
                <p:cNvSpPr/>
                <p:nvPr/>
              </p:nvSpPr>
              <p:spPr bwMode="auto">
                <a:xfrm>
                  <a:off x="8804885" y="4257668"/>
                  <a:ext cx="1636725" cy="184702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424242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55D75BD-E7CB-5D04-DDBA-8650047C68CE}"/>
                    </a:ext>
                  </a:extLst>
                </p:cNvPr>
                <p:cNvSpPr txBox="1"/>
                <p:nvPr/>
              </p:nvSpPr>
              <p:spPr>
                <a:xfrm>
                  <a:off x="8794451" y="4324651"/>
                  <a:ext cx="1629102" cy="103615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24242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62</a:t>
                  </a: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424242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CFF55BB-CDA2-44E3-F3DB-DA3CBA1BAC87}"/>
                    </a:ext>
                  </a:extLst>
                </p:cNvPr>
                <p:cNvSpPr txBox="1"/>
                <p:nvPr/>
              </p:nvSpPr>
              <p:spPr>
                <a:xfrm>
                  <a:off x="8874339" y="5204138"/>
                  <a:ext cx="1567272" cy="82454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24242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ORGANISMAL SAMPLE TYPES</a:t>
                  </a: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424242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05CEDFA-A0BE-5BF2-30AF-51F8B4ECDB8D}"/>
                    </a:ext>
                  </a:extLst>
                </p:cNvPr>
                <p:cNvSpPr txBox="1"/>
                <p:nvPr/>
              </p:nvSpPr>
              <p:spPr>
                <a:xfrm>
                  <a:off x="8775707" y="4346276"/>
                  <a:ext cx="1666592" cy="343561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424242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38871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DB06-3AFB-4528-B0F7-979F72F0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NEON collect data and samples?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D2BF28-9AC9-4BF9-B90A-B13B02553E50}"/>
              </a:ext>
            </a:extLst>
          </p:cNvPr>
          <p:cNvGrpSpPr/>
          <p:nvPr/>
        </p:nvGrpSpPr>
        <p:grpSpPr>
          <a:xfrm>
            <a:off x="1643062" y="1481328"/>
            <a:ext cx="8905876" cy="2952750"/>
            <a:chOff x="119062" y="1952625"/>
            <a:chExt cx="8905876" cy="2952750"/>
          </a:xfrm>
        </p:grpSpPr>
        <p:pic>
          <p:nvPicPr>
            <p:cNvPr id="22532" name="Picture 4">
              <a:extLst>
                <a:ext uri="{FF2B5EF4-FFF2-40B4-BE49-F238E27FC236}">
                  <a16:creationId xmlns:a16="http://schemas.microsoft.com/office/drawing/2014/main" id="{EA173B5D-D92B-43D7-B479-DC0B7AFE85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63" y="1952625"/>
              <a:ext cx="8905875" cy="295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6C17FC9-9463-4631-A9CF-DF31C72ED831}"/>
                </a:ext>
              </a:extLst>
            </p:cNvPr>
            <p:cNvSpPr txBox="1"/>
            <p:nvPr/>
          </p:nvSpPr>
          <p:spPr>
            <a:xfrm>
              <a:off x="2899315" y="4536043"/>
              <a:ext cx="2575931" cy="369332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Observational sampling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51F4C9-C24C-43BE-8E2C-823CBDFAC754}"/>
                </a:ext>
              </a:extLst>
            </p:cNvPr>
            <p:cNvSpPr txBox="1"/>
            <p:nvPr/>
          </p:nvSpPr>
          <p:spPr>
            <a:xfrm>
              <a:off x="119062" y="4235580"/>
              <a:ext cx="2159619" cy="646331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Automated instrument systems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BD91E8-08F3-4C6C-8B4D-F9632BDE7782}"/>
                </a:ext>
              </a:extLst>
            </p:cNvPr>
            <p:cNvSpPr txBox="1"/>
            <p:nvPr/>
          </p:nvSpPr>
          <p:spPr>
            <a:xfrm>
              <a:off x="6384337" y="1960739"/>
              <a:ext cx="2293319" cy="646331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Airborne observation platform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1969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BBFE-BE11-594A-E3D5-DE31D085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NEON Flint River Site (FLNT)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92FADC-41C8-1F8D-57D6-FE60BC65BC7C}"/>
              </a:ext>
            </a:extLst>
          </p:cNvPr>
          <p:cNvGrpSpPr/>
          <p:nvPr/>
        </p:nvGrpSpPr>
        <p:grpSpPr>
          <a:xfrm>
            <a:off x="2361194" y="1107381"/>
            <a:ext cx="7961061" cy="4643237"/>
            <a:chOff x="2386361" y="1114344"/>
            <a:chExt cx="7961061" cy="46432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80CD3C-15E2-DF29-AFC2-5407EBF6A7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3" t="2757" r="3454" b="13278"/>
            <a:stretch/>
          </p:blipFill>
          <p:spPr>
            <a:xfrm>
              <a:off x="2386361" y="1114344"/>
              <a:ext cx="7221161" cy="464323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CEA99F-606E-7B33-E2DB-50F12F437F57}"/>
                </a:ext>
              </a:extLst>
            </p:cNvPr>
            <p:cNvSpPr txBox="1"/>
            <p:nvPr/>
          </p:nvSpPr>
          <p:spPr>
            <a:xfrm>
              <a:off x="8867623" y="4520527"/>
              <a:ext cx="1479799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A09A242-56C1-C408-53E1-FAAE5684CA89}"/>
              </a:ext>
            </a:extLst>
          </p:cNvPr>
          <p:cNvGrpSpPr/>
          <p:nvPr/>
        </p:nvGrpSpPr>
        <p:grpSpPr>
          <a:xfrm>
            <a:off x="2361792" y="1106783"/>
            <a:ext cx="7221161" cy="4643237"/>
            <a:chOff x="2366274" y="1102301"/>
            <a:chExt cx="7221161" cy="464323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7EAF0E9-4E93-4455-F2CF-C66665211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3" t="2757" r="3454" b="13278"/>
            <a:stretch/>
          </p:blipFill>
          <p:spPr>
            <a:xfrm>
              <a:off x="2366274" y="1102301"/>
              <a:ext cx="7221161" cy="4643237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5EAA9AF-A4F1-57A5-FD05-EDE6C39CF3B7}"/>
                </a:ext>
              </a:extLst>
            </p:cNvPr>
            <p:cNvGrpSpPr/>
            <p:nvPr/>
          </p:nvGrpSpPr>
          <p:grpSpPr>
            <a:xfrm>
              <a:off x="6153150" y="3686100"/>
              <a:ext cx="2341365" cy="1273320"/>
              <a:chOff x="6153150" y="3686100"/>
              <a:chExt cx="2341365" cy="127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82FB5E27-EF03-8B66-F284-999A97D72FC4}"/>
                      </a:ext>
                    </a:extLst>
                  </p14:cNvPr>
                  <p14:cNvContentPartPr/>
                  <p14:nvPr/>
                </p14:nvContentPartPr>
                <p14:xfrm>
                  <a:off x="6153150" y="4372260"/>
                  <a:ext cx="1025640" cy="45684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82FB5E27-EF03-8B66-F284-999A97D72FC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135150" y="4336620"/>
                    <a:ext cx="1061280" cy="52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D24C4D47-F76A-53E8-6E7C-A4E10C6BE0E0}"/>
                      </a:ext>
                    </a:extLst>
                  </p14:cNvPr>
                  <p14:cNvContentPartPr/>
                  <p14:nvPr/>
                </p14:nvContentPartPr>
                <p14:xfrm>
                  <a:off x="6619710" y="4368300"/>
                  <a:ext cx="518760" cy="17820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D24C4D47-F76A-53E8-6E7C-A4E10C6BE0E0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602070" y="4332660"/>
                    <a:ext cx="55440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02B36D41-C929-D4B0-7BA4-14C49966F47A}"/>
                      </a:ext>
                    </a:extLst>
                  </p14:cNvPr>
                  <p14:cNvContentPartPr/>
                  <p14:nvPr/>
                </p14:nvContentPartPr>
                <p14:xfrm>
                  <a:off x="7156830" y="4159860"/>
                  <a:ext cx="758520" cy="32400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02B36D41-C929-D4B0-7BA4-14C49966F47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139190" y="4123860"/>
                    <a:ext cx="7941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4806EAA3-56D8-406A-2790-3F23225EE68F}"/>
                      </a:ext>
                    </a:extLst>
                  </p14:cNvPr>
                  <p14:cNvContentPartPr/>
                  <p14:nvPr/>
                </p14:nvContentPartPr>
                <p14:xfrm>
                  <a:off x="7913115" y="3736140"/>
                  <a:ext cx="559080" cy="4111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4806EAA3-56D8-406A-2790-3F23225EE68F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895475" y="3700500"/>
                    <a:ext cx="594720" cy="48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B397CB9-7C41-6AB9-61C9-105163F198CA}"/>
                      </a:ext>
                    </a:extLst>
                  </p14:cNvPr>
                  <p14:cNvContentPartPr/>
                  <p14:nvPr/>
                </p14:nvContentPartPr>
                <p14:xfrm>
                  <a:off x="8490555" y="3686100"/>
                  <a:ext cx="3960" cy="1548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B397CB9-7C41-6AB9-61C9-105163F198CA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472555" y="3650100"/>
                    <a:ext cx="3960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35E5C17B-C4FF-D4CE-2136-EBB0E1F89ABB}"/>
                      </a:ext>
                    </a:extLst>
                  </p14:cNvPr>
                  <p14:cNvContentPartPr/>
                  <p14:nvPr/>
                </p14:nvContentPartPr>
                <p14:xfrm>
                  <a:off x="7883235" y="3737220"/>
                  <a:ext cx="608760" cy="122220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35E5C17B-C4FF-D4CE-2136-EBB0E1F89ABB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865235" y="3701580"/>
                    <a:ext cx="644400" cy="129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7382042C-C5D7-79D4-11AF-4BDD2C5FBD02}"/>
                      </a:ext>
                    </a:extLst>
                  </p14:cNvPr>
                  <p14:cNvContentPartPr/>
                  <p14:nvPr/>
                </p14:nvContentPartPr>
                <p14:xfrm>
                  <a:off x="8380035" y="3822180"/>
                  <a:ext cx="27000" cy="486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7382042C-C5D7-79D4-11AF-4BDD2C5FBD02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362035" y="3786540"/>
                    <a:ext cx="62640" cy="120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40" name="Star: 5 Points 39">
            <a:extLst>
              <a:ext uri="{FF2B5EF4-FFF2-40B4-BE49-F238E27FC236}">
                <a16:creationId xmlns:a16="http://schemas.microsoft.com/office/drawing/2014/main" id="{843694BA-6031-FF7C-EC3E-0C004D369F9F}"/>
              </a:ext>
            </a:extLst>
          </p:cNvPr>
          <p:cNvSpPr/>
          <p:nvPr/>
        </p:nvSpPr>
        <p:spPr bwMode="auto">
          <a:xfrm>
            <a:off x="7774029" y="4187382"/>
            <a:ext cx="174812" cy="166931"/>
          </a:xfrm>
          <a:prstGeom prst="star5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88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BBFE-BE11-594A-E3D5-DE31D085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NEON Flint River Site (FLNT)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DC899B94-5FFB-02B7-972A-81FBB9A07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66" y="1274617"/>
            <a:ext cx="3846085" cy="4509655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A44B82BE-4690-6E4C-42F2-BD811A45C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99" y="1274617"/>
            <a:ext cx="4684618" cy="450965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8407A09-71BA-7A65-6F85-F5EAE7FE6522}"/>
              </a:ext>
            </a:extLst>
          </p:cNvPr>
          <p:cNvSpPr/>
          <p:nvPr/>
        </p:nvSpPr>
        <p:spPr>
          <a:xfrm>
            <a:off x="2699576" y="4479330"/>
            <a:ext cx="180079" cy="240068"/>
          </a:xfrm>
          <a:custGeom>
            <a:avLst/>
            <a:gdLst>
              <a:gd name="connsiteX0" fmla="*/ 3955471 w 3955936"/>
              <a:gd name="connsiteY0" fmla="*/ 4919331 h 5273749"/>
              <a:gd name="connsiteX1" fmla="*/ 3948383 w 3955936"/>
              <a:gd name="connsiteY1" fmla="*/ 4883889 h 5273749"/>
              <a:gd name="connsiteX2" fmla="*/ 3941295 w 3955936"/>
              <a:gd name="connsiteY2" fmla="*/ 4841358 h 5273749"/>
              <a:gd name="connsiteX3" fmla="*/ 3934206 w 3955936"/>
              <a:gd name="connsiteY3" fmla="*/ 4813005 h 5273749"/>
              <a:gd name="connsiteX4" fmla="*/ 3927118 w 3955936"/>
              <a:gd name="connsiteY4" fmla="*/ 4770475 h 5273749"/>
              <a:gd name="connsiteX5" fmla="*/ 3898764 w 3955936"/>
              <a:gd name="connsiteY5" fmla="*/ 4713768 h 5273749"/>
              <a:gd name="connsiteX6" fmla="*/ 3884588 w 3955936"/>
              <a:gd name="connsiteY6" fmla="*/ 4671237 h 5273749"/>
              <a:gd name="connsiteX7" fmla="*/ 3877499 w 3955936"/>
              <a:gd name="connsiteY7" fmla="*/ 4642884 h 5273749"/>
              <a:gd name="connsiteX8" fmla="*/ 3870411 w 3955936"/>
              <a:gd name="connsiteY8" fmla="*/ 4607442 h 5273749"/>
              <a:gd name="connsiteX9" fmla="*/ 3849146 w 3955936"/>
              <a:gd name="connsiteY9" fmla="*/ 4564912 h 5273749"/>
              <a:gd name="connsiteX10" fmla="*/ 3827881 w 3955936"/>
              <a:gd name="connsiteY10" fmla="*/ 4437321 h 5273749"/>
              <a:gd name="connsiteX11" fmla="*/ 3813704 w 3955936"/>
              <a:gd name="connsiteY11" fmla="*/ 4352261 h 5273749"/>
              <a:gd name="connsiteX12" fmla="*/ 3778262 w 3955936"/>
              <a:gd name="connsiteY12" fmla="*/ 4260112 h 5273749"/>
              <a:gd name="connsiteX13" fmla="*/ 3749909 w 3955936"/>
              <a:gd name="connsiteY13" fmla="*/ 4175051 h 5273749"/>
              <a:gd name="connsiteX14" fmla="*/ 3735732 w 3955936"/>
              <a:gd name="connsiteY14" fmla="*/ 4146698 h 5273749"/>
              <a:gd name="connsiteX15" fmla="*/ 3721555 w 3955936"/>
              <a:gd name="connsiteY15" fmla="*/ 4104168 h 5273749"/>
              <a:gd name="connsiteX16" fmla="*/ 3707378 w 3955936"/>
              <a:gd name="connsiteY16" fmla="*/ 4047461 h 5273749"/>
              <a:gd name="connsiteX17" fmla="*/ 3700290 w 3955936"/>
              <a:gd name="connsiteY17" fmla="*/ 4004931 h 5273749"/>
              <a:gd name="connsiteX18" fmla="*/ 3693202 w 3955936"/>
              <a:gd name="connsiteY18" fmla="*/ 3976577 h 5273749"/>
              <a:gd name="connsiteX19" fmla="*/ 3664848 w 3955936"/>
              <a:gd name="connsiteY19" fmla="*/ 3969489 h 5273749"/>
              <a:gd name="connsiteX20" fmla="*/ 3565611 w 3955936"/>
              <a:gd name="connsiteY20" fmla="*/ 3955312 h 5273749"/>
              <a:gd name="connsiteX21" fmla="*/ 3416755 w 3955936"/>
              <a:gd name="connsiteY21" fmla="*/ 3891517 h 5273749"/>
              <a:gd name="connsiteX22" fmla="*/ 3367137 w 3955936"/>
              <a:gd name="connsiteY22" fmla="*/ 3877340 h 5273749"/>
              <a:gd name="connsiteX23" fmla="*/ 3239546 w 3955936"/>
              <a:gd name="connsiteY23" fmla="*/ 3834810 h 5273749"/>
              <a:gd name="connsiteX24" fmla="*/ 3218281 w 3955936"/>
              <a:gd name="connsiteY24" fmla="*/ 3806456 h 5273749"/>
              <a:gd name="connsiteX25" fmla="*/ 3218281 w 3955936"/>
              <a:gd name="connsiteY25" fmla="*/ 3664689 h 5273749"/>
              <a:gd name="connsiteX26" fmla="*/ 3204104 w 3955936"/>
              <a:gd name="connsiteY26" fmla="*/ 3544186 h 5273749"/>
              <a:gd name="connsiteX27" fmla="*/ 3189927 w 3955936"/>
              <a:gd name="connsiteY27" fmla="*/ 3501656 h 5273749"/>
              <a:gd name="connsiteX28" fmla="*/ 3168662 w 3955936"/>
              <a:gd name="connsiteY28" fmla="*/ 3444949 h 5273749"/>
              <a:gd name="connsiteX29" fmla="*/ 3147397 w 3955936"/>
              <a:gd name="connsiteY29" fmla="*/ 3374065 h 5273749"/>
              <a:gd name="connsiteX30" fmla="*/ 3126132 w 3955936"/>
              <a:gd name="connsiteY30" fmla="*/ 3338624 h 5273749"/>
              <a:gd name="connsiteX31" fmla="*/ 3104867 w 3955936"/>
              <a:gd name="connsiteY31" fmla="*/ 3296093 h 5273749"/>
              <a:gd name="connsiteX32" fmla="*/ 3076513 w 3955936"/>
              <a:gd name="connsiteY32" fmla="*/ 3253563 h 5273749"/>
              <a:gd name="connsiteX33" fmla="*/ 3048160 w 3955936"/>
              <a:gd name="connsiteY33" fmla="*/ 3189768 h 5273749"/>
              <a:gd name="connsiteX34" fmla="*/ 3012718 w 3955936"/>
              <a:gd name="connsiteY34" fmla="*/ 3154326 h 5273749"/>
              <a:gd name="connsiteX35" fmla="*/ 2984364 w 3955936"/>
              <a:gd name="connsiteY35" fmla="*/ 3104707 h 5273749"/>
              <a:gd name="connsiteX36" fmla="*/ 2934746 w 3955936"/>
              <a:gd name="connsiteY36" fmla="*/ 3033824 h 5273749"/>
              <a:gd name="connsiteX37" fmla="*/ 2856774 w 3955936"/>
              <a:gd name="connsiteY37" fmla="*/ 2941675 h 5273749"/>
              <a:gd name="connsiteX38" fmla="*/ 2814244 w 3955936"/>
              <a:gd name="connsiteY38" fmla="*/ 2892056 h 5273749"/>
              <a:gd name="connsiteX39" fmla="*/ 2764625 w 3955936"/>
              <a:gd name="connsiteY39" fmla="*/ 2828261 h 5273749"/>
              <a:gd name="connsiteX40" fmla="*/ 2750448 w 3955936"/>
              <a:gd name="connsiteY40" fmla="*/ 2799907 h 5273749"/>
              <a:gd name="connsiteX41" fmla="*/ 2722095 w 3955936"/>
              <a:gd name="connsiteY41" fmla="*/ 2757377 h 5273749"/>
              <a:gd name="connsiteX42" fmla="*/ 2693741 w 3955936"/>
              <a:gd name="connsiteY42" fmla="*/ 2700670 h 5273749"/>
              <a:gd name="connsiteX43" fmla="*/ 2608681 w 3955936"/>
              <a:gd name="connsiteY43" fmla="*/ 2594344 h 5273749"/>
              <a:gd name="connsiteX44" fmla="*/ 2573239 w 3955936"/>
              <a:gd name="connsiteY44" fmla="*/ 2530549 h 5273749"/>
              <a:gd name="connsiteX45" fmla="*/ 2488178 w 3955936"/>
              <a:gd name="connsiteY45" fmla="*/ 2410047 h 5273749"/>
              <a:gd name="connsiteX46" fmla="*/ 2438560 w 3955936"/>
              <a:gd name="connsiteY46" fmla="*/ 2296633 h 5273749"/>
              <a:gd name="connsiteX47" fmla="*/ 2381853 w 3955936"/>
              <a:gd name="connsiteY47" fmla="*/ 2140689 h 5273749"/>
              <a:gd name="connsiteX48" fmla="*/ 2310969 w 3955936"/>
              <a:gd name="connsiteY48" fmla="*/ 2020186 h 5273749"/>
              <a:gd name="connsiteX49" fmla="*/ 2268439 w 3955936"/>
              <a:gd name="connsiteY49" fmla="*/ 1956391 h 5273749"/>
              <a:gd name="connsiteX50" fmla="*/ 2247174 w 3955936"/>
              <a:gd name="connsiteY50" fmla="*/ 1906772 h 5273749"/>
              <a:gd name="connsiteX51" fmla="*/ 2254262 w 3955936"/>
              <a:gd name="connsiteY51" fmla="*/ 1807535 h 5273749"/>
              <a:gd name="connsiteX52" fmla="*/ 2325146 w 3955936"/>
              <a:gd name="connsiteY52" fmla="*/ 1786270 h 5273749"/>
              <a:gd name="connsiteX53" fmla="*/ 2275527 w 3955936"/>
              <a:gd name="connsiteY53" fmla="*/ 1651591 h 5273749"/>
              <a:gd name="connsiteX54" fmla="*/ 2268439 w 3955936"/>
              <a:gd name="connsiteY54" fmla="*/ 1630326 h 5273749"/>
              <a:gd name="connsiteX55" fmla="*/ 2112495 w 3955936"/>
              <a:gd name="connsiteY55" fmla="*/ 1467293 h 5273749"/>
              <a:gd name="connsiteX56" fmla="*/ 2084141 w 3955936"/>
              <a:gd name="connsiteY56" fmla="*/ 1431851 h 5273749"/>
              <a:gd name="connsiteX57" fmla="*/ 2027434 w 3955936"/>
              <a:gd name="connsiteY57" fmla="*/ 1368056 h 5273749"/>
              <a:gd name="connsiteX58" fmla="*/ 1984904 w 3955936"/>
              <a:gd name="connsiteY58" fmla="*/ 1311349 h 5273749"/>
              <a:gd name="connsiteX59" fmla="*/ 1956551 w 3955936"/>
              <a:gd name="connsiteY59" fmla="*/ 1226289 h 5273749"/>
              <a:gd name="connsiteX60" fmla="*/ 1935285 w 3955936"/>
              <a:gd name="connsiteY60" fmla="*/ 1197935 h 5273749"/>
              <a:gd name="connsiteX61" fmla="*/ 1921109 w 3955936"/>
              <a:gd name="connsiteY61" fmla="*/ 1141228 h 5273749"/>
              <a:gd name="connsiteX62" fmla="*/ 1892755 w 3955936"/>
              <a:gd name="connsiteY62" fmla="*/ 1077433 h 5273749"/>
              <a:gd name="connsiteX63" fmla="*/ 1885667 w 3955936"/>
              <a:gd name="connsiteY63" fmla="*/ 1006549 h 5273749"/>
              <a:gd name="connsiteX64" fmla="*/ 1885667 w 3955936"/>
              <a:gd name="connsiteY64" fmla="*/ 907312 h 5273749"/>
              <a:gd name="connsiteX65" fmla="*/ 1914020 w 3955936"/>
              <a:gd name="connsiteY65" fmla="*/ 857693 h 5273749"/>
              <a:gd name="connsiteX66" fmla="*/ 1921109 w 3955936"/>
              <a:gd name="connsiteY66" fmla="*/ 836428 h 5273749"/>
              <a:gd name="connsiteX67" fmla="*/ 1935285 w 3955936"/>
              <a:gd name="connsiteY67" fmla="*/ 786810 h 5273749"/>
              <a:gd name="connsiteX68" fmla="*/ 1899844 w 3955936"/>
              <a:gd name="connsiteY68" fmla="*/ 723014 h 5273749"/>
              <a:gd name="connsiteX69" fmla="*/ 1828960 w 3955936"/>
              <a:gd name="connsiteY69" fmla="*/ 715926 h 5273749"/>
              <a:gd name="connsiteX70" fmla="*/ 1765164 w 3955936"/>
              <a:gd name="connsiteY70" fmla="*/ 694661 h 5273749"/>
              <a:gd name="connsiteX71" fmla="*/ 1609220 w 3955936"/>
              <a:gd name="connsiteY71" fmla="*/ 673396 h 5273749"/>
              <a:gd name="connsiteX72" fmla="*/ 1538337 w 3955936"/>
              <a:gd name="connsiteY72" fmla="*/ 659219 h 5273749"/>
              <a:gd name="connsiteX73" fmla="*/ 1439099 w 3955936"/>
              <a:gd name="connsiteY73" fmla="*/ 581247 h 5273749"/>
              <a:gd name="connsiteX74" fmla="*/ 1354039 w 3955936"/>
              <a:gd name="connsiteY74" fmla="*/ 524540 h 5273749"/>
              <a:gd name="connsiteX75" fmla="*/ 1304420 w 3955936"/>
              <a:gd name="connsiteY75" fmla="*/ 503275 h 5273749"/>
              <a:gd name="connsiteX76" fmla="*/ 1212271 w 3955936"/>
              <a:gd name="connsiteY76" fmla="*/ 446568 h 5273749"/>
              <a:gd name="connsiteX77" fmla="*/ 1113034 w 3955936"/>
              <a:gd name="connsiteY77" fmla="*/ 389861 h 5273749"/>
              <a:gd name="connsiteX78" fmla="*/ 1042151 w 3955936"/>
              <a:gd name="connsiteY78" fmla="*/ 347331 h 5273749"/>
              <a:gd name="connsiteX79" fmla="*/ 1006709 w 3955936"/>
              <a:gd name="connsiteY79" fmla="*/ 304800 h 5273749"/>
              <a:gd name="connsiteX80" fmla="*/ 971267 w 3955936"/>
              <a:gd name="connsiteY80" fmla="*/ 283535 h 5273749"/>
              <a:gd name="connsiteX81" fmla="*/ 950002 w 3955936"/>
              <a:gd name="connsiteY81" fmla="*/ 269358 h 5273749"/>
              <a:gd name="connsiteX82" fmla="*/ 886206 w 3955936"/>
              <a:gd name="connsiteY82" fmla="*/ 198475 h 5273749"/>
              <a:gd name="connsiteX83" fmla="*/ 829499 w 3955936"/>
              <a:gd name="connsiteY83" fmla="*/ 141768 h 5273749"/>
              <a:gd name="connsiteX84" fmla="*/ 808234 w 3955936"/>
              <a:gd name="connsiteY84" fmla="*/ 120503 h 5273749"/>
              <a:gd name="connsiteX85" fmla="*/ 779881 w 3955936"/>
              <a:gd name="connsiteY85" fmla="*/ 99237 h 5273749"/>
              <a:gd name="connsiteX86" fmla="*/ 723174 w 3955936"/>
              <a:gd name="connsiteY86" fmla="*/ 49619 h 5273749"/>
              <a:gd name="connsiteX87" fmla="*/ 631025 w 3955936"/>
              <a:gd name="connsiteY87" fmla="*/ 21265 h 5273749"/>
              <a:gd name="connsiteX88" fmla="*/ 482169 w 3955936"/>
              <a:gd name="connsiteY88" fmla="*/ 0 h 5273749"/>
              <a:gd name="connsiteX89" fmla="*/ 226988 w 3955936"/>
              <a:gd name="connsiteY89" fmla="*/ 7089 h 5273749"/>
              <a:gd name="connsiteX90" fmla="*/ 177369 w 3955936"/>
              <a:gd name="connsiteY90" fmla="*/ 42531 h 5273749"/>
              <a:gd name="connsiteX91" fmla="*/ 134839 w 3955936"/>
              <a:gd name="connsiteY91" fmla="*/ 70884 h 5273749"/>
              <a:gd name="connsiteX92" fmla="*/ 113574 w 3955936"/>
              <a:gd name="connsiteY92" fmla="*/ 99237 h 5273749"/>
              <a:gd name="connsiteX93" fmla="*/ 92309 w 3955936"/>
              <a:gd name="connsiteY93" fmla="*/ 113414 h 5273749"/>
              <a:gd name="connsiteX94" fmla="*/ 56867 w 3955936"/>
              <a:gd name="connsiteY94" fmla="*/ 155944 h 5273749"/>
              <a:gd name="connsiteX95" fmla="*/ 14337 w 3955936"/>
              <a:gd name="connsiteY95" fmla="*/ 212651 h 5273749"/>
              <a:gd name="connsiteX96" fmla="*/ 160 w 3955936"/>
              <a:gd name="connsiteY96" fmla="*/ 290624 h 5273749"/>
              <a:gd name="connsiteX97" fmla="*/ 7248 w 3955936"/>
              <a:gd name="connsiteY97" fmla="*/ 361507 h 5273749"/>
              <a:gd name="connsiteX98" fmla="*/ 21425 w 3955936"/>
              <a:gd name="connsiteY98" fmla="*/ 425303 h 5273749"/>
              <a:gd name="connsiteX99" fmla="*/ 35602 w 3955936"/>
              <a:gd name="connsiteY99" fmla="*/ 489098 h 5273749"/>
              <a:gd name="connsiteX100" fmla="*/ 42690 w 3955936"/>
              <a:gd name="connsiteY100" fmla="*/ 510363 h 5273749"/>
              <a:gd name="connsiteX101" fmla="*/ 63955 w 3955936"/>
              <a:gd name="connsiteY101" fmla="*/ 545805 h 5273749"/>
              <a:gd name="connsiteX102" fmla="*/ 71044 w 3955936"/>
              <a:gd name="connsiteY102" fmla="*/ 574158 h 5273749"/>
              <a:gd name="connsiteX103" fmla="*/ 127751 w 3955936"/>
              <a:gd name="connsiteY103" fmla="*/ 694661 h 5273749"/>
              <a:gd name="connsiteX104" fmla="*/ 141927 w 3955936"/>
              <a:gd name="connsiteY104" fmla="*/ 723014 h 5273749"/>
              <a:gd name="connsiteX105" fmla="*/ 184458 w 3955936"/>
              <a:gd name="connsiteY105" fmla="*/ 822251 h 5273749"/>
              <a:gd name="connsiteX106" fmla="*/ 198634 w 3955936"/>
              <a:gd name="connsiteY106" fmla="*/ 949842 h 5273749"/>
              <a:gd name="connsiteX107" fmla="*/ 241164 w 3955936"/>
              <a:gd name="connsiteY107" fmla="*/ 1049079 h 5273749"/>
              <a:gd name="connsiteX108" fmla="*/ 248253 w 3955936"/>
              <a:gd name="connsiteY108" fmla="*/ 1084521 h 5273749"/>
              <a:gd name="connsiteX109" fmla="*/ 219899 w 3955936"/>
              <a:gd name="connsiteY109" fmla="*/ 1190847 h 5273749"/>
              <a:gd name="connsiteX110" fmla="*/ 205723 w 3955936"/>
              <a:gd name="connsiteY110" fmla="*/ 1219200 h 5273749"/>
              <a:gd name="connsiteX111" fmla="*/ 191546 w 3955936"/>
              <a:gd name="connsiteY111" fmla="*/ 1261731 h 5273749"/>
              <a:gd name="connsiteX112" fmla="*/ 205723 w 3955936"/>
              <a:gd name="connsiteY112" fmla="*/ 1559442 h 5273749"/>
              <a:gd name="connsiteX113" fmla="*/ 177369 w 3955936"/>
              <a:gd name="connsiteY113" fmla="*/ 1616149 h 5273749"/>
              <a:gd name="connsiteX114" fmla="*/ 149016 w 3955936"/>
              <a:gd name="connsiteY114" fmla="*/ 1701210 h 5273749"/>
              <a:gd name="connsiteX115" fmla="*/ 177369 w 3955936"/>
              <a:gd name="connsiteY115" fmla="*/ 1821712 h 5273749"/>
              <a:gd name="connsiteX116" fmla="*/ 205723 w 3955936"/>
              <a:gd name="connsiteY116" fmla="*/ 1899684 h 5273749"/>
              <a:gd name="connsiteX117" fmla="*/ 198634 w 3955936"/>
              <a:gd name="connsiteY117" fmla="*/ 1935126 h 5273749"/>
              <a:gd name="connsiteX118" fmla="*/ 170281 w 3955936"/>
              <a:gd name="connsiteY118" fmla="*/ 1956391 h 5273749"/>
              <a:gd name="connsiteX119" fmla="*/ 149016 w 3955936"/>
              <a:gd name="connsiteY119" fmla="*/ 1977656 h 5273749"/>
              <a:gd name="connsiteX120" fmla="*/ 156104 w 3955936"/>
              <a:gd name="connsiteY120" fmla="*/ 2140689 h 5273749"/>
              <a:gd name="connsiteX121" fmla="*/ 163192 w 3955936"/>
              <a:gd name="connsiteY121" fmla="*/ 2161954 h 5273749"/>
              <a:gd name="connsiteX122" fmla="*/ 134839 w 3955936"/>
              <a:gd name="connsiteY122" fmla="*/ 2197396 h 5273749"/>
              <a:gd name="connsiteX123" fmla="*/ 127751 w 3955936"/>
              <a:gd name="connsiteY123" fmla="*/ 2275368 h 5273749"/>
              <a:gd name="connsiteX124" fmla="*/ 149016 w 3955936"/>
              <a:gd name="connsiteY124" fmla="*/ 2417135 h 5273749"/>
              <a:gd name="connsiteX125" fmla="*/ 177369 w 3955936"/>
              <a:gd name="connsiteY125" fmla="*/ 2473842 h 5273749"/>
              <a:gd name="connsiteX126" fmla="*/ 219899 w 3955936"/>
              <a:gd name="connsiteY126" fmla="*/ 2537637 h 5273749"/>
              <a:gd name="connsiteX127" fmla="*/ 248253 w 3955936"/>
              <a:gd name="connsiteY127" fmla="*/ 2565991 h 5273749"/>
              <a:gd name="connsiteX128" fmla="*/ 312048 w 3955936"/>
              <a:gd name="connsiteY128" fmla="*/ 2601433 h 5273749"/>
              <a:gd name="connsiteX129" fmla="*/ 375844 w 3955936"/>
              <a:gd name="connsiteY129" fmla="*/ 2686493 h 5273749"/>
              <a:gd name="connsiteX130" fmla="*/ 425462 w 3955936"/>
              <a:gd name="connsiteY130" fmla="*/ 2764465 h 5273749"/>
              <a:gd name="connsiteX131" fmla="*/ 446727 w 3955936"/>
              <a:gd name="connsiteY131" fmla="*/ 2814084 h 5273749"/>
              <a:gd name="connsiteX132" fmla="*/ 467992 w 3955936"/>
              <a:gd name="connsiteY132" fmla="*/ 2835349 h 5273749"/>
              <a:gd name="connsiteX133" fmla="*/ 482169 w 3955936"/>
              <a:gd name="connsiteY133" fmla="*/ 2856614 h 5273749"/>
              <a:gd name="connsiteX134" fmla="*/ 496346 w 3955936"/>
              <a:gd name="connsiteY134" fmla="*/ 2913321 h 5273749"/>
              <a:gd name="connsiteX135" fmla="*/ 510523 w 3955936"/>
              <a:gd name="connsiteY135" fmla="*/ 2934586 h 5273749"/>
              <a:gd name="connsiteX136" fmla="*/ 553053 w 3955936"/>
              <a:gd name="connsiteY136" fmla="*/ 3019647 h 5273749"/>
              <a:gd name="connsiteX137" fmla="*/ 595583 w 3955936"/>
              <a:gd name="connsiteY137" fmla="*/ 3040912 h 5273749"/>
              <a:gd name="connsiteX138" fmla="*/ 638113 w 3955936"/>
              <a:gd name="connsiteY138" fmla="*/ 3012558 h 5273749"/>
              <a:gd name="connsiteX139" fmla="*/ 801146 w 3955936"/>
              <a:gd name="connsiteY139" fmla="*/ 3040912 h 5273749"/>
              <a:gd name="connsiteX140" fmla="*/ 836588 w 3955936"/>
              <a:gd name="connsiteY140" fmla="*/ 3090531 h 5273749"/>
              <a:gd name="connsiteX141" fmla="*/ 872030 w 3955936"/>
              <a:gd name="connsiteY141" fmla="*/ 3168503 h 5273749"/>
              <a:gd name="connsiteX142" fmla="*/ 886206 w 3955936"/>
              <a:gd name="connsiteY142" fmla="*/ 3239386 h 5273749"/>
              <a:gd name="connsiteX143" fmla="*/ 893295 w 3955936"/>
              <a:gd name="connsiteY143" fmla="*/ 3345712 h 5273749"/>
              <a:gd name="connsiteX144" fmla="*/ 907471 w 3955936"/>
              <a:gd name="connsiteY144" fmla="*/ 3388242 h 5273749"/>
              <a:gd name="connsiteX145" fmla="*/ 1006709 w 3955936"/>
              <a:gd name="connsiteY145" fmla="*/ 3437861 h 5273749"/>
              <a:gd name="connsiteX146" fmla="*/ 1056327 w 3955936"/>
              <a:gd name="connsiteY146" fmla="*/ 3459126 h 5273749"/>
              <a:gd name="connsiteX147" fmla="*/ 1105946 w 3955936"/>
              <a:gd name="connsiteY147" fmla="*/ 3515833 h 5273749"/>
              <a:gd name="connsiteX148" fmla="*/ 1120123 w 3955936"/>
              <a:gd name="connsiteY148" fmla="*/ 3558363 h 5273749"/>
              <a:gd name="connsiteX149" fmla="*/ 1148476 w 3955936"/>
              <a:gd name="connsiteY149" fmla="*/ 3664689 h 5273749"/>
              <a:gd name="connsiteX150" fmla="*/ 1198095 w 3955936"/>
              <a:gd name="connsiteY150" fmla="*/ 3785191 h 5273749"/>
              <a:gd name="connsiteX151" fmla="*/ 1212271 w 3955936"/>
              <a:gd name="connsiteY151" fmla="*/ 3813544 h 5273749"/>
              <a:gd name="connsiteX152" fmla="*/ 1247713 w 3955936"/>
              <a:gd name="connsiteY152" fmla="*/ 3827721 h 5273749"/>
              <a:gd name="connsiteX153" fmla="*/ 1297332 w 3955936"/>
              <a:gd name="connsiteY153" fmla="*/ 3856075 h 5273749"/>
              <a:gd name="connsiteX154" fmla="*/ 1325685 w 3955936"/>
              <a:gd name="connsiteY154" fmla="*/ 3905693 h 5273749"/>
              <a:gd name="connsiteX155" fmla="*/ 1339862 w 3955936"/>
              <a:gd name="connsiteY155" fmla="*/ 3969489 h 5273749"/>
              <a:gd name="connsiteX156" fmla="*/ 1403658 w 3955936"/>
              <a:gd name="connsiteY156" fmla="*/ 4026196 h 5273749"/>
              <a:gd name="connsiteX157" fmla="*/ 1446188 w 3955936"/>
              <a:gd name="connsiteY157" fmla="*/ 4040372 h 5273749"/>
              <a:gd name="connsiteX158" fmla="*/ 1495806 w 3955936"/>
              <a:gd name="connsiteY158" fmla="*/ 4167963 h 5273749"/>
              <a:gd name="connsiteX159" fmla="*/ 1517071 w 3955936"/>
              <a:gd name="connsiteY159" fmla="*/ 4196317 h 5273749"/>
              <a:gd name="connsiteX160" fmla="*/ 1566690 w 3955936"/>
              <a:gd name="connsiteY160" fmla="*/ 4274289 h 5273749"/>
              <a:gd name="connsiteX161" fmla="*/ 1623397 w 3955936"/>
              <a:gd name="connsiteY161" fmla="*/ 4281377 h 5273749"/>
              <a:gd name="connsiteX162" fmla="*/ 1658839 w 3955936"/>
              <a:gd name="connsiteY162" fmla="*/ 4373526 h 5273749"/>
              <a:gd name="connsiteX163" fmla="*/ 1708458 w 3955936"/>
              <a:gd name="connsiteY163" fmla="*/ 4451498 h 5273749"/>
              <a:gd name="connsiteX164" fmla="*/ 1729723 w 3955936"/>
              <a:gd name="connsiteY164" fmla="*/ 4458586 h 5273749"/>
              <a:gd name="connsiteX165" fmla="*/ 1850225 w 3955936"/>
              <a:gd name="connsiteY165" fmla="*/ 4479851 h 5273749"/>
              <a:gd name="connsiteX166" fmla="*/ 1899844 w 3955936"/>
              <a:gd name="connsiteY166" fmla="*/ 4501117 h 5273749"/>
              <a:gd name="connsiteX167" fmla="*/ 2062876 w 3955936"/>
              <a:gd name="connsiteY167" fmla="*/ 4529470 h 5273749"/>
              <a:gd name="connsiteX168" fmla="*/ 2112495 w 3955936"/>
              <a:gd name="connsiteY168" fmla="*/ 4579089 h 5273749"/>
              <a:gd name="connsiteX169" fmla="*/ 2119583 w 3955936"/>
              <a:gd name="connsiteY169" fmla="*/ 4628707 h 5273749"/>
              <a:gd name="connsiteX170" fmla="*/ 2147937 w 3955936"/>
              <a:gd name="connsiteY170" fmla="*/ 4756298 h 5273749"/>
              <a:gd name="connsiteX171" fmla="*/ 2176290 w 3955936"/>
              <a:gd name="connsiteY171" fmla="*/ 4834270 h 5273749"/>
              <a:gd name="connsiteX172" fmla="*/ 2325146 w 3955936"/>
              <a:gd name="connsiteY172" fmla="*/ 4926419 h 5273749"/>
              <a:gd name="connsiteX173" fmla="*/ 2410206 w 3955936"/>
              <a:gd name="connsiteY173" fmla="*/ 4940596 h 5273749"/>
              <a:gd name="connsiteX174" fmla="*/ 2481090 w 3955936"/>
              <a:gd name="connsiteY174" fmla="*/ 4926419 h 5273749"/>
              <a:gd name="connsiteX175" fmla="*/ 2502355 w 3955936"/>
              <a:gd name="connsiteY175" fmla="*/ 4898065 h 5273749"/>
              <a:gd name="connsiteX176" fmla="*/ 2523620 w 3955936"/>
              <a:gd name="connsiteY176" fmla="*/ 4876800 h 5273749"/>
              <a:gd name="connsiteX177" fmla="*/ 2587416 w 3955936"/>
              <a:gd name="connsiteY177" fmla="*/ 4890977 h 5273749"/>
              <a:gd name="connsiteX178" fmla="*/ 2615769 w 3955936"/>
              <a:gd name="connsiteY178" fmla="*/ 4926419 h 5273749"/>
              <a:gd name="connsiteX179" fmla="*/ 2658299 w 3955936"/>
              <a:gd name="connsiteY179" fmla="*/ 4961861 h 5273749"/>
              <a:gd name="connsiteX180" fmla="*/ 2700830 w 3955936"/>
              <a:gd name="connsiteY180" fmla="*/ 5004391 h 5273749"/>
              <a:gd name="connsiteX181" fmla="*/ 2764625 w 3955936"/>
              <a:gd name="connsiteY181" fmla="*/ 5068186 h 5273749"/>
              <a:gd name="connsiteX182" fmla="*/ 2785890 w 3955936"/>
              <a:gd name="connsiteY182" fmla="*/ 5096540 h 5273749"/>
              <a:gd name="connsiteX183" fmla="*/ 2828420 w 3955936"/>
              <a:gd name="connsiteY183" fmla="*/ 5124893 h 5273749"/>
              <a:gd name="connsiteX184" fmla="*/ 2856774 w 3955936"/>
              <a:gd name="connsiteY184" fmla="*/ 5160335 h 5273749"/>
              <a:gd name="connsiteX185" fmla="*/ 2906392 w 3955936"/>
              <a:gd name="connsiteY185" fmla="*/ 5202865 h 5273749"/>
              <a:gd name="connsiteX186" fmla="*/ 2934746 w 3955936"/>
              <a:gd name="connsiteY186" fmla="*/ 5224131 h 5273749"/>
              <a:gd name="connsiteX187" fmla="*/ 2963099 w 3955936"/>
              <a:gd name="connsiteY187" fmla="*/ 5231219 h 5273749"/>
              <a:gd name="connsiteX188" fmla="*/ 3005630 w 3955936"/>
              <a:gd name="connsiteY188" fmla="*/ 5245396 h 5273749"/>
              <a:gd name="connsiteX189" fmla="*/ 3041071 w 3955936"/>
              <a:gd name="connsiteY189" fmla="*/ 5259572 h 5273749"/>
              <a:gd name="connsiteX190" fmla="*/ 3119044 w 3955936"/>
              <a:gd name="connsiteY190" fmla="*/ 5273749 h 5273749"/>
              <a:gd name="connsiteX191" fmla="*/ 3197016 w 3955936"/>
              <a:gd name="connsiteY191" fmla="*/ 5252484 h 5273749"/>
              <a:gd name="connsiteX192" fmla="*/ 3218281 w 3955936"/>
              <a:gd name="connsiteY192" fmla="*/ 5209954 h 5273749"/>
              <a:gd name="connsiteX193" fmla="*/ 3239546 w 3955936"/>
              <a:gd name="connsiteY193" fmla="*/ 5174512 h 5273749"/>
              <a:gd name="connsiteX194" fmla="*/ 3296253 w 3955936"/>
              <a:gd name="connsiteY194" fmla="*/ 5124893 h 5273749"/>
              <a:gd name="connsiteX195" fmla="*/ 3317518 w 3955936"/>
              <a:gd name="connsiteY195" fmla="*/ 5117805 h 5273749"/>
              <a:gd name="connsiteX196" fmla="*/ 3395490 w 3955936"/>
              <a:gd name="connsiteY196" fmla="*/ 5096540 h 5273749"/>
              <a:gd name="connsiteX197" fmla="*/ 3515992 w 3955936"/>
              <a:gd name="connsiteY197" fmla="*/ 5075275 h 5273749"/>
              <a:gd name="connsiteX198" fmla="*/ 3693202 w 3955936"/>
              <a:gd name="connsiteY198" fmla="*/ 5061098 h 5273749"/>
              <a:gd name="connsiteX199" fmla="*/ 3728644 w 3955936"/>
              <a:gd name="connsiteY199" fmla="*/ 5046921 h 5273749"/>
              <a:gd name="connsiteX200" fmla="*/ 3749909 w 3955936"/>
              <a:gd name="connsiteY200" fmla="*/ 5039833 h 5273749"/>
              <a:gd name="connsiteX201" fmla="*/ 3806616 w 3955936"/>
              <a:gd name="connsiteY201" fmla="*/ 5011479 h 5273749"/>
              <a:gd name="connsiteX202" fmla="*/ 3884588 w 3955936"/>
              <a:gd name="connsiteY202" fmla="*/ 4997303 h 5273749"/>
              <a:gd name="connsiteX203" fmla="*/ 3912941 w 3955936"/>
              <a:gd name="connsiteY203" fmla="*/ 4983126 h 5273749"/>
              <a:gd name="connsiteX204" fmla="*/ 3934206 w 3955936"/>
              <a:gd name="connsiteY204" fmla="*/ 4940596 h 5273749"/>
              <a:gd name="connsiteX205" fmla="*/ 3955471 w 3955936"/>
              <a:gd name="connsiteY205" fmla="*/ 4919331 h 527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3955936" h="5273749">
                <a:moveTo>
                  <a:pt x="3955471" y="4919331"/>
                </a:moveTo>
                <a:cubicBezTo>
                  <a:pt x="3957834" y="4909880"/>
                  <a:pt x="3950538" y="4895743"/>
                  <a:pt x="3948383" y="4883889"/>
                </a:cubicBezTo>
                <a:cubicBezTo>
                  <a:pt x="3945812" y="4869748"/>
                  <a:pt x="3944114" y="4855451"/>
                  <a:pt x="3941295" y="4841358"/>
                </a:cubicBezTo>
                <a:cubicBezTo>
                  <a:pt x="3939384" y="4831805"/>
                  <a:pt x="3936117" y="4822558"/>
                  <a:pt x="3934206" y="4813005"/>
                </a:cubicBezTo>
                <a:cubicBezTo>
                  <a:pt x="3931387" y="4798912"/>
                  <a:pt x="3931952" y="4784010"/>
                  <a:pt x="3927118" y="4770475"/>
                </a:cubicBezTo>
                <a:cubicBezTo>
                  <a:pt x="3920010" y="4750573"/>
                  <a:pt x="3905447" y="4733817"/>
                  <a:pt x="3898764" y="4713768"/>
                </a:cubicBezTo>
                <a:cubicBezTo>
                  <a:pt x="3894039" y="4699591"/>
                  <a:pt x="3888882" y="4685551"/>
                  <a:pt x="3884588" y="4671237"/>
                </a:cubicBezTo>
                <a:cubicBezTo>
                  <a:pt x="3881789" y="4661906"/>
                  <a:pt x="3879612" y="4652394"/>
                  <a:pt x="3877499" y="4642884"/>
                </a:cubicBezTo>
                <a:cubicBezTo>
                  <a:pt x="3874885" y="4631123"/>
                  <a:pt x="3874528" y="4618765"/>
                  <a:pt x="3870411" y="4607442"/>
                </a:cubicBezTo>
                <a:cubicBezTo>
                  <a:pt x="3864994" y="4592546"/>
                  <a:pt x="3856234" y="4579089"/>
                  <a:pt x="3849146" y="4564912"/>
                </a:cubicBezTo>
                <a:cubicBezTo>
                  <a:pt x="3832900" y="4451181"/>
                  <a:pt x="3853621" y="4591751"/>
                  <a:pt x="3827881" y="4437321"/>
                </a:cubicBezTo>
                <a:cubicBezTo>
                  <a:pt x="3825742" y="4424487"/>
                  <a:pt x="3819270" y="4368959"/>
                  <a:pt x="3813704" y="4352261"/>
                </a:cubicBezTo>
                <a:cubicBezTo>
                  <a:pt x="3803297" y="4321040"/>
                  <a:pt x="3788669" y="4291333"/>
                  <a:pt x="3778262" y="4260112"/>
                </a:cubicBezTo>
                <a:cubicBezTo>
                  <a:pt x="3768811" y="4231758"/>
                  <a:pt x="3763275" y="4201783"/>
                  <a:pt x="3749909" y="4175051"/>
                </a:cubicBezTo>
                <a:cubicBezTo>
                  <a:pt x="3745183" y="4165600"/>
                  <a:pt x="3739656" y="4156509"/>
                  <a:pt x="3735732" y="4146698"/>
                </a:cubicBezTo>
                <a:cubicBezTo>
                  <a:pt x="3730182" y="4132823"/>
                  <a:pt x="3725487" y="4118585"/>
                  <a:pt x="3721555" y="4104168"/>
                </a:cubicBezTo>
                <a:cubicBezTo>
                  <a:pt x="3695899" y="4010097"/>
                  <a:pt x="3728884" y="4111972"/>
                  <a:pt x="3707378" y="4047461"/>
                </a:cubicBezTo>
                <a:cubicBezTo>
                  <a:pt x="3705015" y="4033284"/>
                  <a:pt x="3703108" y="4019024"/>
                  <a:pt x="3700290" y="4004931"/>
                </a:cubicBezTo>
                <a:cubicBezTo>
                  <a:pt x="3698380" y="3995378"/>
                  <a:pt x="3700091" y="3983466"/>
                  <a:pt x="3693202" y="3976577"/>
                </a:cubicBezTo>
                <a:cubicBezTo>
                  <a:pt x="3686313" y="3969688"/>
                  <a:pt x="3674458" y="3971091"/>
                  <a:pt x="3664848" y="3969489"/>
                </a:cubicBezTo>
                <a:cubicBezTo>
                  <a:pt x="3631888" y="3963996"/>
                  <a:pt x="3598690" y="3960038"/>
                  <a:pt x="3565611" y="3955312"/>
                </a:cubicBezTo>
                <a:cubicBezTo>
                  <a:pt x="3540326" y="3944074"/>
                  <a:pt x="3435415" y="3896849"/>
                  <a:pt x="3416755" y="3891517"/>
                </a:cubicBezTo>
                <a:cubicBezTo>
                  <a:pt x="3400216" y="3886791"/>
                  <a:pt x="3383192" y="3883515"/>
                  <a:pt x="3367137" y="3877340"/>
                </a:cubicBezTo>
                <a:cubicBezTo>
                  <a:pt x="3239611" y="3828291"/>
                  <a:pt x="3448503" y="3887049"/>
                  <a:pt x="3239546" y="3834810"/>
                </a:cubicBezTo>
                <a:cubicBezTo>
                  <a:pt x="3232458" y="3825359"/>
                  <a:pt x="3222318" y="3817559"/>
                  <a:pt x="3218281" y="3806456"/>
                </a:cubicBezTo>
                <a:cubicBezTo>
                  <a:pt x="3203746" y="3766486"/>
                  <a:pt x="3215605" y="3699471"/>
                  <a:pt x="3218281" y="3664689"/>
                </a:cubicBezTo>
                <a:cubicBezTo>
                  <a:pt x="3215796" y="3637353"/>
                  <a:pt x="3212230" y="3576691"/>
                  <a:pt x="3204104" y="3544186"/>
                </a:cubicBezTo>
                <a:cubicBezTo>
                  <a:pt x="3200480" y="3529689"/>
                  <a:pt x="3194221" y="3515969"/>
                  <a:pt x="3189927" y="3501656"/>
                </a:cubicBezTo>
                <a:cubicBezTo>
                  <a:pt x="3175450" y="3453398"/>
                  <a:pt x="3192431" y="3492487"/>
                  <a:pt x="3168662" y="3444949"/>
                </a:cubicBezTo>
                <a:cubicBezTo>
                  <a:pt x="3162022" y="3411746"/>
                  <a:pt x="3162940" y="3405151"/>
                  <a:pt x="3147397" y="3374065"/>
                </a:cubicBezTo>
                <a:cubicBezTo>
                  <a:pt x="3141236" y="3361742"/>
                  <a:pt x="3132729" y="3350719"/>
                  <a:pt x="3126132" y="3338624"/>
                </a:cubicBezTo>
                <a:cubicBezTo>
                  <a:pt x="3118542" y="3324709"/>
                  <a:pt x="3112854" y="3309784"/>
                  <a:pt x="3104867" y="3296093"/>
                </a:cubicBezTo>
                <a:cubicBezTo>
                  <a:pt x="3096282" y="3281376"/>
                  <a:pt x="3084531" y="3268597"/>
                  <a:pt x="3076513" y="3253563"/>
                </a:cubicBezTo>
                <a:cubicBezTo>
                  <a:pt x="3065562" y="3233030"/>
                  <a:pt x="3060744" y="3209343"/>
                  <a:pt x="3048160" y="3189768"/>
                </a:cubicBezTo>
                <a:cubicBezTo>
                  <a:pt x="3039125" y="3175714"/>
                  <a:pt x="3022743" y="3167692"/>
                  <a:pt x="3012718" y="3154326"/>
                </a:cubicBezTo>
                <a:cubicBezTo>
                  <a:pt x="3001288" y="3139086"/>
                  <a:pt x="2994713" y="3120700"/>
                  <a:pt x="2984364" y="3104707"/>
                </a:cubicBezTo>
                <a:cubicBezTo>
                  <a:pt x="2968696" y="3080493"/>
                  <a:pt x="2952521" y="3056537"/>
                  <a:pt x="2934746" y="3033824"/>
                </a:cubicBezTo>
                <a:cubicBezTo>
                  <a:pt x="2909948" y="3002137"/>
                  <a:pt x="2882833" y="2972333"/>
                  <a:pt x="2856774" y="2941675"/>
                </a:cubicBezTo>
                <a:cubicBezTo>
                  <a:pt x="2842666" y="2925077"/>
                  <a:pt x="2827618" y="2909251"/>
                  <a:pt x="2814244" y="2892056"/>
                </a:cubicBezTo>
                <a:cubicBezTo>
                  <a:pt x="2797704" y="2870791"/>
                  <a:pt x="2779960" y="2850411"/>
                  <a:pt x="2764625" y="2828261"/>
                </a:cubicBezTo>
                <a:cubicBezTo>
                  <a:pt x="2758610" y="2819573"/>
                  <a:pt x="2755885" y="2808968"/>
                  <a:pt x="2750448" y="2799907"/>
                </a:cubicBezTo>
                <a:cubicBezTo>
                  <a:pt x="2741682" y="2785297"/>
                  <a:pt x="2730548" y="2772170"/>
                  <a:pt x="2722095" y="2757377"/>
                </a:cubicBezTo>
                <a:cubicBezTo>
                  <a:pt x="2711610" y="2739028"/>
                  <a:pt x="2704942" y="2718591"/>
                  <a:pt x="2693741" y="2700670"/>
                </a:cubicBezTo>
                <a:cubicBezTo>
                  <a:pt x="2615766" y="2575910"/>
                  <a:pt x="2687216" y="2708578"/>
                  <a:pt x="2608681" y="2594344"/>
                </a:cubicBezTo>
                <a:cubicBezTo>
                  <a:pt x="2594899" y="2574298"/>
                  <a:pt x="2586552" y="2550909"/>
                  <a:pt x="2573239" y="2530549"/>
                </a:cubicBezTo>
                <a:cubicBezTo>
                  <a:pt x="2546332" y="2489398"/>
                  <a:pt x="2488178" y="2410047"/>
                  <a:pt x="2488178" y="2410047"/>
                </a:cubicBezTo>
                <a:cubicBezTo>
                  <a:pt x="2445646" y="2261176"/>
                  <a:pt x="2513006" y="2482749"/>
                  <a:pt x="2438560" y="2296633"/>
                </a:cubicBezTo>
                <a:cubicBezTo>
                  <a:pt x="2379909" y="2150007"/>
                  <a:pt x="2460102" y="2286753"/>
                  <a:pt x="2381853" y="2140689"/>
                </a:cubicBezTo>
                <a:cubicBezTo>
                  <a:pt x="2359847" y="2099610"/>
                  <a:pt x="2336819" y="2058961"/>
                  <a:pt x="2310969" y="2020186"/>
                </a:cubicBezTo>
                <a:cubicBezTo>
                  <a:pt x="2296792" y="1998921"/>
                  <a:pt x="2280969" y="1978666"/>
                  <a:pt x="2268439" y="1956391"/>
                </a:cubicBezTo>
                <a:cubicBezTo>
                  <a:pt x="2259617" y="1940707"/>
                  <a:pt x="2254262" y="1923312"/>
                  <a:pt x="2247174" y="1906772"/>
                </a:cubicBezTo>
                <a:cubicBezTo>
                  <a:pt x="2249537" y="1873693"/>
                  <a:pt x="2236246" y="1835378"/>
                  <a:pt x="2254262" y="1807535"/>
                </a:cubicBezTo>
                <a:cubicBezTo>
                  <a:pt x="2267663" y="1786824"/>
                  <a:pt x="2311462" y="1806795"/>
                  <a:pt x="2325146" y="1786270"/>
                </a:cubicBezTo>
                <a:cubicBezTo>
                  <a:pt x="2339508" y="1764728"/>
                  <a:pt x="2279153" y="1659447"/>
                  <a:pt x="2275527" y="1651591"/>
                </a:cubicBezTo>
                <a:cubicBezTo>
                  <a:pt x="2272396" y="1644807"/>
                  <a:pt x="2272724" y="1636447"/>
                  <a:pt x="2268439" y="1630326"/>
                </a:cubicBezTo>
                <a:cubicBezTo>
                  <a:pt x="2231041" y="1576899"/>
                  <a:pt x="2143324" y="1505828"/>
                  <a:pt x="2112495" y="1467293"/>
                </a:cubicBezTo>
                <a:cubicBezTo>
                  <a:pt x="2103044" y="1455479"/>
                  <a:pt x="2094192" y="1443159"/>
                  <a:pt x="2084141" y="1431851"/>
                </a:cubicBezTo>
                <a:cubicBezTo>
                  <a:pt x="2053692" y="1397596"/>
                  <a:pt x="2054401" y="1408506"/>
                  <a:pt x="2027434" y="1368056"/>
                </a:cubicBezTo>
                <a:cubicBezTo>
                  <a:pt x="1987124" y="1307592"/>
                  <a:pt x="2046227" y="1372672"/>
                  <a:pt x="1984904" y="1311349"/>
                </a:cubicBezTo>
                <a:cubicBezTo>
                  <a:pt x="1975453" y="1282996"/>
                  <a:pt x="1968530" y="1253670"/>
                  <a:pt x="1956551" y="1226289"/>
                </a:cubicBezTo>
                <a:cubicBezTo>
                  <a:pt x="1951816" y="1215465"/>
                  <a:pt x="1939829" y="1208840"/>
                  <a:pt x="1935285" y="1197935"/>
                </a:cubicBezTo>
                <a:cubicBezTo>
                  <a:pt x="1927791" y="1179950"/>
                  <a:pt x="1927594" y="1159601"/>
                  <a:pt x="1921109" y="1141228"/>
                </a:cubicBezTo>
                <a:cubicBezTo>
                  <a:pt x="1913364" y="1119284"/>
                  <a:pt x="1902206" y="1098698"/>
                  <a:pt x="1892755" y="1077433"/>
                </a:cubicBezTo>
                <a:cubicBezTo>
                  <a:pt x="1890392" y="1053805"/>
                  <a:pt x="1888612" y="1030111"/>
                  <a:pt x="1885667" y="1006549"/>
                </a:cubicBezTo>
                <a:cubicBezTo>
                  <a:pt x="1880347" y="963989"/>
                  <a:pt x="1870299" y="953415"/>
                  <a:pt x="1885667" y="907312"/>
                </a:cubicBezTo>
                <a:cubicBezTo>
                  <a:pt x="1891691" y="889240"/>
                  <a:pt x="1905501" y="874731"/>
                  <a:pt x="1914020" y="857693"/>
                </a:cubicBezTo>
                <a:cubicBezTo>
                  <a:pt x="1917362" y="851010"/>
                  <a:pt x="1918962" y="843585"/>
                  <a:pt x="1921109" y="836428"/>
                </a:cubicBezTo>
                <a:cubicBezTo>
                  <a:pt x="1926052" y="819952"/>
                  <a:pt x="1930560" y="803349"/>
                  <a:pt x="1935285" y="786810"/>
                </a:cubicBezTo>
                <a:cubicBezTo>
                  <a:pt x="1923471" y="765545"/>
                  <a:pt x="1920085" y="736508"/>
                  <a:pt x="1899844" y="723014"/>
                </a:cubicBezTo>
                <a:cubicBezTo>
                  <a:pt x="1880086" y="709842"/>
                  <a:pt x="1852197" y="720818"/>
                  <a:pt x="1828960" y="715926"/>
                </a:cubicBezTo>
                <a:cubicBezTo>
                  <a:pt x="1807025" y="711308"/>
                  <a:pt x="1786910" y="700098"/>
                  <a:pt x="1765164" y="694661"/>
                </a:cubicBezTo>
                <a:cubicBezTo>
                  <a:pt x="1705933" y="679853"/>
                  <a:pt x="1669619" y="678887"/>
                  <a:pt x="1609220" y="673396"/>
                </a:cubicBezTo>
                <a:cubicBezTo>
                  <a:pt x="1585592" y="668670"/>
                  <a:pt x="1560898" y="667680"/>
                  <a:pt x="1538337" y="659219"/>
                </a:cubicBezTo>
                <a:cubicBezTo>
                  <a:pt x="1510984" y="648962"/>
                  <a:pt x="1455448" y="594871"/>
                  <a:pt x="1439099" y="581247"/>
                </a:cubicBezTo>
                <a:cubicBezTo>
                  <a:pt x="1416547" y="562454"/>
                  <a:pt x="1376172" y="536344"/>
                  <a:pt x="1354039" y="524540"/>
                </a:cubicBezTo>
                <a:cubicBezTo>
                  <a:pt x="1338161" y="516072"/>
                  <a:pt x="1320960" y="510363"/>
                  <a:pt x="1304420" y="503275"/>
                </a:cubicBezTo>
                <a:cubicBezTo>
                  <a:pt x="1247832" y="446685"/>
                  <a:pt x="1308791" y="500860"/>
                  <a:pt x="1212271" y="446568"/>
                </a:cubicBezTo>
                <a:cubicBezTo>
                  <a:pt x="1075176" y="369452"/>
                  <a:pt x="1245817" y="446767"/>
                  <a:pt x="1113034" y="389861"/>
                </a:cubicBezTo>
                <a:cubicBezTo>
                  <a:pt x="1076937" y="335714"/>
                  <a:pt x="1132245" y="409704"/>
                  <a:pt x="1042151" y="347331"/>
                </a:cubicBezTo>
                <a:cubicBezTo>
                  <a:pt x="1026978" y="336827"/>
                  <a:pt x="1020426" y="317145"/>
                  <a:pt x="1006709" y="304800"/>
                </a:cubicBezTo>
                <a:cubicBezTo>
                  <a:pt x="996468" y="295583"/>
                  <a:pt x="982950" y="290837"/>
                  <a:pt x="971267" y="283535"/>
                </a:cubicBezTo>
                <a:cubicBezTo>
                  <a:pt x="964043" y="279020"/>
                  <a:pt x="956470" y="274902"/>
                  <a:pt x="950002" y="269358"/>
                </a:cubicBezTo>
                <a:cubicBezTo>
                  <a:pt x="917661" y="241638"/>
                  <a:pt x="917693" y="232384"/>
                  <a:pt x="886206" y="198475"/>
                </a:cubicBezTo>
                <a:cubicBezTo>
                  <a:pt x="868016" y="178886"/>
                  <a:pt x="848401" y="160670"/>
                  <a:pt x="829499" y="141768"/>
                </a:cubicBezTo>
                <a:cubicBezTo>
                  <a:pt x="822411" y="134680"/>
                  <a:pt x="816253" y="126518"/>
                  <a:pt x="808234" y="120503"/>
                </a:cubicBezTo>
                <a:cubicBezTo>
                  <a:pt x="798783" y="113414"/>
                  <a:pt x="788235" y="107591"/>
                  <a:pt x="779881" y="99237"/>
                </a:cubicBezTo>
                <a:cubicBezTo>
                  <a:pt x="738480" y="57835"/>
                  <a:pt x="782589" y="79327"/>
                  <a:pt x="723174" y="49619"/>
                </a:cubicBezTo>
                <a:cubicBezTo>
                  <a:pt x="696663" y="36363"/>
                  <a:pt x="658699" y="26036"/>
                  <a:pt x="631025" y="21265"/>
                </a:cubicBezTo>
                <a:cubicBezTo>
                  <a:pt x="581631" y="12749"/>
                  <a:pt x="482169" y="0"/>
                  <a:pt x="482169" y="0"/>
                </a:cubicBezTo>
                <a:cubicBezTo>
                  <a:pt x="397109" y="2363"/>
                  <a:pt x="311843" y="725"/>
                  <a:pt x="226988" y="7089"/>
                </a:cubicBezTo>
                <a:cubicBezTo>
                  <a:pt x="202655" y="8914"/>
                  <a:pt x="193784" y="29763"/>
                  <a:pt x="177369" y="42531"/>
                </a:cubicBezTo>
                <a:cubicBezTo>
                  <a:pt x="163920" y="52992"/>
                  <a:pt x="147574" y="59565"/>
                  <a:pt x="134839" y="70884"/>
                </a:cubicBezTo>
                <a:cubicBezTo>
                  <a:pt x="126009" y="78733"/>
                  <a:pt x="121928" y="90883"/>
                  <a:pt x="113574" y="99237"/>
                </a:cubicBezTo>
                <a:cubicBezTo>
                  <a:pt x="107550" y="105261"/>
                  <a:pt x="98333" y="107390"/>
                  <a:pt x="92309" y="113414"/>
                </a:cubicBezTo>
                <a:cubicBezTo>
                  <a:pt x="79260" y="126463"/>
                  <a:pt x="69127" y="142151"/>
                  <a:pt x="56867" y="155944"/>
                </a:cubicBezTo>
                <a:cubicBezTo>
                  <a:pt x="18707" y="198875"/>
                  <a:pt x="50591" y="152228"/>
                  <a:pt x="14337" y="212651"/>
                </a:cubicBezTo>
                <a:cubicBezTo>
                  <a:pt x="9611" y="238642"/>
                  <a:pt x="1417" y="264237"/>
                  <a:pt x="160" y="290624"/>
                </a:cubicBezTo>
                <a:cubicBezTo>
                  <a:pt x="-970" y="314343"/>
                  <a:pt x="4110" y="337970"/>
                  <a:pt x="7248" y="361507"/>
                </a:cubicBezTo>
                <a:cubicBezTo>
                  <a:pt x="10444" y="385474"/>
                  <a:pt x="16108" y="402264"/>
                  <a:pt x="21425" y="425303"/>
                </a:cubicBezTo>
                <a:cubicBezTo>
                  <a:pt x="26323" y="446529"/>
                  <a:pt x="30319" y="467965"/>
                  <a:pt x="35602" y="489098"/>
                </a:cubicBezTo>
                <a:cubicBezTo>
                  <a:pt x="37414" y="496347"/>
                  <a:pt x="39349" y="503680"/>
                  <a:pt x="42690" y="510363"/>
                </a:cubicBezTo>
                <a:cubicBezTo>
                  <a:pt x="48851" y="522686"/>
                  <a:pt x="56867" y="533991"/>
                  <a:pt x="63955" y="545805"/>
                </a:cubicBezTo>
                <a:cubicBezTo>
                  <a:pt x="66318" y="555256"/>
                  <a:pt x="67715" y="565003"/>
                  <a:pt x="71044" y="574158"/>
                </a:cubicBezTo>
                <a:cubicBezTo>
                  <a:pt x="85123" y="612874"/>
                  <a:pt x="110088" y="659335"/>
                  <a:pt x="127751" y="694661"/>
                </a:cubicBezTo>
                <a:cubicBezTo>
                  <a:pt x="132476" y="704112"/>
                  <a:pt x="138217" y="713120"/>
                  <a:pt x="141927" y="723014"/>
                </a:cubicBezTo>
                <a:cubicBezTo>
                  <a:pt x="168757" y="794562"/>
                  <a:pt x="154163" y="761665"/>
                  <a:pt x="184458" y="822251"/>
                </a:cubicBezTo>
                <a:cubicBezTo>
                  <a:pt x="184733" y="825552"/>
                  <a:pt x="190913" y="927782"/>
                  <a:pt x="198634" y="949842"/>
                </a:cubicBezTo>
                <a:cubicBezTo>
                  <a:pt x="210523" y="983810"/>
                  <a:pt x="241164" y="1049079"/>
                  <a:pt x="241164" y="1049079"/>
                </a:cubicBezTo>
                <a:cubicBezTo>
                  <a:pt x="243527" y="1060893"/>
                  <a:pt x="250040" y="1072606"/>
                  <a:pt x="248253" y="1084521"/>
                </a:cubicBezTo>
                <a:cubicBezTo>
                  <a:pt x="242812" y="1120796"/>
                  <a:pt x="230945" y="1155869"/>
                  <a:pt x="219899" y="1190847"/>
                </a:cubicBezTo>
                <a:cubicBezTo>
                  <a:pt x="216717" y="1200923"/>
                  <a:pt x="209647" y="1209389"/>
                  <a:pt x="205723" y="1219200"/>
                </a:cubicBezTo>
                <a:cubicBezTo>
                  <a:pt x="200173" y="1233075"/>
                  <a:pt x="196272" y="1247554"/>
                  <a:pt x="191546" y="1261731"/>
                </a:cubicBezTo>
                <a:cubicBezTo>
                  <a:pt x="207951" y="1398437"/>
                  <a:pt x="222834" y="1433962"/>
                  <a:pt x="205723" y="1559442"/>
                </a:cubicBezTo>
                <a:cubicBezTo>
                  <a:pt x="199161" y="1607565"/>
                  <a:pt x="191387" y="1581103"/>
                  <a:pt x="177369" y="1616149"/>
                </a:cubicBezTo>
                <a:cubicBezTo>
                  <a:pt x="166269" y="1643899"/>
                  <a:pt x="149016" y="1701210"/>
                  <a:pt x="149016" y="1701210"/>
                </a:cubicBezTo>
                <a:cubicBezTo>
                  <a:pt x="156297" y="1737614"/>
                  <a:pt x="166619" y="1792151"/>
                  <a:pt x="177369" y="1821712"/>
                </a:cubicBezTo>
                <a:lnTo>
                  <a:pt x="205723" y="1899684"/>
                </a:lnTo>
                <a:cubicBezTo>
                  <a:pt x="203360" y="1911498"/>
                  <a:pt x="205019" y="1924909"/>
                  <a:pt x="198634" y="1935126"/>
                </a:cubicBezTo>
                <a:cubicBezTo>
                  <a:pt x="192373" y="1945144"/>
                  <a:pt x="179251" y="1948703"/>
                  <a:pt x="170281" y="1956391"/>
                </a:cubicBezTo>
                <a:cubicBezTo>
                  <a:pt x="162670" y="1962915"/>
                  <a:pt x="156104" y="1970568"/>
                  <a:pt x="149016" y="1977656"/>
                </a:cubicBezTo>
                <a:cubicBezTo>
                  <a:pt x="151379" y="2032000"/>
                  <a:pt x="151932" y="2086454"/>
                  <a:pt x="156104" y="2140689"/>
                </a:cubicBezTo>
                <a:cubicBezTo>
                  <a:pt x="156677" y="2148139"/>
                  <a:pt x="165815" y="2154958"/>
                  <a:pt x="163192" y="2161954"/>
                </a:cubicBezTo>
                <a:cubicBezTo>
                  <a:pt x="157880" y="2176120"/>
                  <a:pt x="144290" y="2185582"/>
                  <a:pt x="134839" y="2197396"/>
                </a:cubicBezTo>
                <a:cubicBezTo>
                  <a:pt x="132476" y="2223387"/>
                  <a:pt x="126071" y="2249324"/>
                  <a:pt x="127751" y="2275368"/>
                </a:cubicBezTo>
                <a:cubicBezTo>
                  <a:pt x="130828" y="2323053"/>
                  <a:pt x="137427" y="2370777"/>
                  <a:pt x="149016" y="2417135"/>
                </a:cubicBezTo>
                <a:cubicBezTo>
                  <a:pt x="154142" y="2437637"/>
                  <a:pt x="167350" y="2455235"/>
                  <a:pt x="177369" y="2473842"/>
                </a:cubicBezTo>
                <a:cubicBezTo>
                  <a:pt x="188237" y="2494026"/>
                  <a:pt x="204494" y="2520032"/>
                  <a:pt x="219899" y="2537637"/>
                </a:cubicBezTo>
                <a:cubicBezTo>
                  <a:pt x="228701" y="2547696"/>
                  <a:pt x="237263" y="2558383"/>
                  <a:pt x="248253" y="2565991"/>
                </a:cubicBezTo>
                <a:cubicBezTo>
                  <a:pt x="268254" y="2579838"/>
                  <a:pt x="292253" y="2587294"/>
                  <a:pt x="312048" y="2601433"/>
                </a:cubicBezTo>
                <a:cubicBezTo>
                  <a:pt x="347466" y="2626732"/>
                  <a:pt x="354585" y="2649292"/>
                  <a:pt x="375844" y="2686493"/>
                </a:cubicBezTo>
                <a:cubicBezTo>
                  <a:pt x="409211" y="2803285"/>
                  <a:pt x="363364" y="2679080"/>
                  <a:pt x="425462" y="2764465"/>
                </a:cubicBezTo>
                <a:cubicBezTo>
                  <a:pt x="436046" y="2779018"/>
                  <a:pt x="437469" y="2798654"/>
                  <a:pt x="446727" y="2814084"/>
                </a:cubicBezTo>
                <a:cubicBezTo>
                  <a:pt x="451884" y="2822680"/>
                  <a:pt x="461574" y="2827648"/>
                  <a:pt x="467992" y="2835349"/>
                </a:cubicBezTo>
                <a:cubicBezTo>
                  <a:pt x="473446" y="2841894"/>
                  <a:pt x="477443" y="2849526"/>
                  <a:pt x="482169" y="2856614"/>
                </a:cubicBezTo>
                <a:cubicBezTo>
                  <a:pt x="486895" y="2875516"/>
                  <a:pt x="489687" y="2895010"/>
                  <a:pt x="496346" y="2913321"/>
                </a:cubicBezTo>
                <a:cubicBezTo>
                  <a:pt x="499257" y="2921327"/>
                  <a:pt x="507829" y="2926504"/>
                  <a:pt x="510523" y="2934586"/>
                </a:cubicBezTo>
                <a:cubicBezTo>
                  <a:pt x="528479" y="2988454"/>
                  <a:pt x="498351" y="2974891"/>
                  <a:pt x="553053" y="3019647"/>
                </a:cubicBezTo>
                <a:cubicBezTo>
                  <a:pt x="565320" y="3029684"/>
                  <a:pt x="581406" y="3033824"/>
                  <a:pt x="595583" y="3040912"/>
                </a:cubicBezTo>
                <a:cubicBezTo>
                  <a:pt x="609760" y="3031461"/>
                  <a:pt x="622385" y="3019111"/>
                  <a:pt x="638113" y="3012558"/>
                </a:cubicBezTo>
                <a:cubicBezTo>
                  <a:pt x="692457" y="2989915"/>
                  <a:pt x="752752" y="3026678"/>
                  <a:pt x="801146" y="3040912"/>
                </a:cubicBezTo>
                <a:cubicBezTo>
                  <a:pt x="812960" y="3057452"/>
                  <a:pt x="827023" y="3072597"/>
                  <a:pt x="836588" y="3090531"/>
                </a:cubicBezTo>
                <a:cubicBezTo>
                  <a:pt x="912057" y="3232035"/>
                  <a:pt x="825042" y="3098020"/>
                  <a:pt x="872030" y="3168503"/>
                </a:cubicBezTo>
                <a:cubicBezTo>
                  <a:pt x="878526" y="3194489"/>
                  <a:pt x="883532" y="3211309"/>
                  <a:pt x="886206" y="3239386"/>
                </a:cubicBezTo>
                <a:cubicBezTo>
                  <a:pt x="889574" y="3274747"/>
                  <a:pt x="888272" y="3310548"/>
                  <a:pt x="893295" y="3345712"/>
                </a:cubicBezTo>
                <a:cubicBezTo>
                  <a:pt x="895408" y="3360505"/>
                  <a:pt x="897419" y="3377185"/>
                  <a:pt x="907471" y="3388242"/>
                </a:cubicBezTo>
                <a:cubicBezTo>
                  <a:pt x="937593" y="3421376"/>
                  <a:pt x="969350" y="3423492"/>
                  <a:pt x="1006709" y="3437861"/>
                </a:cubicBezTo>
                <a:cubicBezTo>
                  <a:pt x="1023504" y="3444321"/>
                  <a:pt x="1039788" y="3452038"/>
                  <a:pt x="1056327" y="3459126"/>
                </a:cubicBezTo>
                <a:cubicBezTo>
                  <a:pt x="1072235" y="3475034"/>
                  <a:pt x="1095561" y="3496795"/>
                  <a:pt x="1105946" y="3515833"/>
                </a:cubicBezTo>
                <a:cubicBezTo>
                  <a:pt x="1113102" y="3528952"/>
                  <a:pt x="1116018" y="3543994"/>
                  <a:pt x="1120123" y="3558363"/>
                </a:cubicBezTo>
                <a:cubicBezTo>
                  <a:pt x="1127363" y="3583704"/>
                  <a:pt x="1138753" y="3638761"/>
                  <a:pt x="1148476" y="3664689"/>
                </a:cubicBezTo>
                <a:cubicBezTo>
                  <a:pt x="1163729" y="3705362"/>
                  <a:pt x="1178669" y="3746337"/>
                  <a:pt x="1198095" y="3785191"/>
                </a:cubicBezTo>
                <a:cubicBezTo>
                  <a:pt x="1202820" y="3794642"/>
                  <a:pt x="1204248" y="3806667"/>
                  <a:pt x="1212271" y="3813544"/>
                </a:cubicBezTo>
                <a:cubicBezTo>
                  <a:pt x="1221932" y="3821825"/>
                  <a:pt x="1236332" y="3822031"/>
                  <a:pt x="1247713" y="3827721"/>
                </a:cubicBezTo>
                <a:cubicBezTo>
                  <a:pt x="1264751" y="3836240"/>
                  <a:pt x="1280792" y="3846624"/>
                  <a:pt x="1297332" y="3856075"/>
                </a:cubicBezTo>
                <a:cubicBezTo>
                  <a:pt x="1306783" y="3872614"/>
                  <a:pt x="1318996" y="3887857"/>
                  <a:pt x="1325685" y="3905693"/>
                </a:cubicBezTo>
                <a:cubicBezTo>
                  <a:pt x="1333334" y="3926090"/>
                  <a:pt x="1332973" y="3948823"/>
                  <a:pt x="1339862" y="3969489"/>
                </a:cubicBezTo>
                <a:cubicBezTo>
                  <a:pt x="1348111" y="3994235"/>
                  <a:pt x="1388151" y="4017846"/>
                  <a:pt x="1403658" y="4026196"/>
                </a:cubicBezTo>
                <a:cubicBezTo>
                  <a:pt x="1416815" y="4033281"/>
                  <a:pt x="1432011" y="4035647"/>
                  <a:pt x="1446188" y="4040372"/>
                </a:cubicBezTo>
                <a:cubicBezTo>
                  <a:pt x="1525857" y="4167842"/>
                  <a:pt x="1443255" y="4020816"/>
                  <a:pt x="1495806" y="4167963"/>
                </a:cubicBezTo>
                <a:cubicBezTo>
                  <a:pt x="1499779" y="4179089"/>
                  <a:pt x="1511414" y="4185946"/>
                  <a:pt x="1517071" y="4196317"/>
                </a:cubicBezTo>
                <a:cubicBezTo>
                  <a:pt x="1530192" y="4220372"/>
                  <a:pt x="1535574" y="4261324"/>
                  <a:pt x="1566690" y="4274289"/>
                </a:cubicBezTo>
                <a:cubicBezTo>
                  <a:pt x="1584274" y="4281616"/>
                  <a:pt x="1604495" y="4279014"/>
                  <a:pt x="1623397" y="4281377"/>
                </a:cubicBezTo>
                <a:cubicBezTo>
                  <a:pt x="1673361" y="4456248"/>
                  <a:pt x="1600919" y="4214243"/>
                  <a:pt x="1658839" y="4373526"/>
                </a:cubicBezTo>
                <a:cubicBezTo>
                  <a:pt x="1678975" y="4428901"/>
                  <a:pt x="1642237" y="4399994"/>
                  <a:pt x="1708458" y="4451498"/>
                </a:cubicBezTo>
                <a:cubicBezTo>
                  <a:pt x="1714356" y="4456085"/>
                  <a:pt x="1722396" y="4457121"/>
                  <a:pt x="1729723" y="4458586"/>
                </a:cubicBezTo>
                <a:cubicBezTo>
                  <a:pt x="1769719" y="4466585"/>
                  <a:pt x="1810058" y="4472763"/>
                  <a:pt x="1850225" y="4479851"/>
                </a:cubicBezTo>
                <a:cubicBezTo>
                  <a:pt x="1866765" y="4486940"/>
                  <a:pt x="1882320" y="4497028"/>
                  <a:pt x="1899844" y="4501117"/>
                </a:cubicBezTo>
                <a:cubicBezTo>
                  <a:pt x="1953561" y="4513651"/>
                  <a:pt x="2062876" y="4529470"/>
                  <a:pt x="2062876" y="4529470"/>
                </a:cubicBezTo>
                <a:cubicBezTo>
                  <a:pt x="2084148" y="4543652"/>
                  <a:pt x="2101162" y="4551890"/>
                  <a:pt x="2112495" y="4579089"/>
                </a:cubicBezTo>
                <a:cubicBezTo>
                  <a:pt x="2118921" y="4594511"/>
                  <a:pt x="2116836" y="4612227"/>
                  <a:pt x="2119583" y="4628707"/>
                </a:cubicBezTo>
                <a:cubicBezTo>
                  <a:pt x="2128475" y="4682060"/>
                  <a:pt x="2131948" y="4708329"/>
                  <a:pt x="2147937" y="4756298"/>
                </a:cubicBezTo>
                <a:cubicBezTo>
                  <a:pt x="2156682" y="4782534"/>
                  <a:pt x="2159885" y="4812006"/>
                  <a:pt x="2176290" y="4834270"/>
                </a:cubicBezTo>
                <a:cubicBezTo>
                  <a:pt x="2204202" y="4872151"/>
                  <a:pt x="2281207" y="4913046"/>
                  <a:pt x="2325146" y="4926419"/>
                </a:cubicBezTo>
                <a:cubicBezTo>
                  <a:pt x="2352645" y="4934788"/>
                  <a:pt x="2381853" y="4935870"/>
                  <a:pt x="2410206" y="4940596"/>
                </a:cubicBezTo>
                <a:cubicBezTo>
                  <a:pt x="2433834" y="4935870"/>
                  <a:pt x="2459212" y="4936517"/>
                  <a:pt x="2481090" y="4926419"/>
                </a:cubicBezTo>
                <a:cubicBezTo>
                  <a:pt x="2491817" y="4921468"/>
                  <a:pt x="2494667" y="4907035"/>
                  <a:pt x="2502355" y="4898065"/>
                </a:cubicBezTo>
                <a:cubicBezTo>
                  <a:pt x="2508879" y="4890454"/>
                  <a:pt x="2516532" y="4883888"/>
                  <a:pt x="2523620" y="4876800"/>
                </a:cubicBezTo>
                <a:cubicBezTo>
                  <a:pt x="2544885" y="4881526"/>
                  <a:pt x="2568236" y="4880649"/>
                  <a:pt x="2587416" y="4890977"/>
                </a:cubicBezTo>
                <a:cubicBezTo>
                  <a:pt x="2600737" y="4898150"/>
                  <a:pt x="2605071" y="4915721"/>
                  <a:pt x="2615769" y="4926419"/>
                </a:cubicBezTo>
                <a:cubicBezTo>
                  <a:pt x="2628818" y="4939468"/>
                  <a:pt x="2645250" y="4948812"/>
                  <a:pt x="2658299" y="4961861"/>
                </a:cubicBezTo>
                <a:cubicBezTo>
                  <a:pt x="2711050" y="5014612"/>
                  <a:pt x="2650715" y="4970982"/>
                  <a:pt x="2700830" y="5004391"/>
                </a:cubicBezTo>
                <a:cubicBezTo>
                  <a:pt x="2764061" y="5099239"/>
                  <a:pt x="2692549" y="5005119"/>
                  <a:pt x="2764625" y="5068186"/>
                </a:cubicBezTo>
                <a:cubicBezTo>
                  <a:pt x="2773516" y="5075966"/>
                  <a:pt x="2777060" y="5088691"/>
                  <a:pt x="2785890" y="5096540"/>
                </a:cubicBezTo>
                <a:cubicBezTo>
                  <a:pt x="2798624" y="5107860"/>
                  <a:pt x="2815756" y="5113495"/>
                  <a:pt x="2828420" y="5124893"/>
                </a:cubicBezTo>
                <a:cubicBezTo>
                  <a:pt x="2839666" y="5135014"/>
                  <a:pt x="2846076" y="5149637"/>
                  <a:pt x="2856774" y="5160335"/>
                </a:cubicBezTo>
                <a:cubicBezTo>
                  <a:pt x="2872177" y="5175738"/>
                  <a:pt x="2889532" y="5189071"/>
                  <a:pt x="2906392" y="5202865"/>
                </a:cubicBezTo>
                <a:cubicBezTo>
                  <a:pt x="2915536" y="5210346"/>
                  <a:pt x="2924179" y="5218847"/>
                  <a:pt x="2934746" y="5224131"/>
                </a:cubicBezTo>
                <a:cubicBezTo>
                  <a:pt x="2943459" y="5228488"/>
                  <a:pt x="2953768" y="5228420"/>
                  <a:pt x="2963099" y="5231219"/>
                </a:cubicBezTo>
                <a:cubicBezTo>
                  <a:pt x="2977413" y="5235513"/>
                  <a:pt x="2991586" y="5240289"/>
                  <a:pt x="3005630" y="5245396"/>
                </a:cubicBezTo>
                <a:cubicBezTo>
                  <a:pt x="3017588" y="5249744"/>
                  <a:pt x="3028884" y="5255916"/>
                  <a:pt x="3041071" y="5259572"/>
                </a:cubicBezTo>
                <a:cubicBezTo>
                  <a:pt x="3053464" y="5263290"/>
                  <a:pt x="3108937" y="5272065"/>
                  <a:pt x="3119044" y="5273749"/>
                </a:cubicBezTo>
                <a:cubicBezTo>
                  <a:pt x="3145035" y="5266661"/>
                  <a:pt x="3172556" y="5263773"/>
                  <a:pt x="3197016" y="5252484"/>
                </a:cubicBezTo>
                <a:cubicBezTo>
                  <a:pt x="3210218" y="5246391"/>
                  <a:pt x="3212987" y="5220541"/>
                  <a:pt x="3218281" y="5209954"/>
                </a:cubicBezTo>
                <a:cubicBezTo>
                  <a:pt x="3224443" y="5197631"/>
                  <a:pt x="3231280" y="5185534"/>
                  <a:pt x="3239546" y="5174512"/>
                </a:cubicBezTo>
                <a:cubicBezTo>
                  <a:pt x="3249384" y="5161395"/>
                  <a:pt x="3286376" y="5131066"/>
                  <a:pt x="3296253" y="5124893"/>
                </a:cubicBezTo>
                <a:cubicBezTo>
                  <a:pt x="3302589" y="5120933"/>
                  <a:pt x="3310522" y="5120428"/>
                  <a:pt x="3317518" y="5117805"/>
                </a:cubicBezTo>
                <a:cubicBezTo>
                  <a:pt x="3376448" y="5095707"/>
                  <a:pt x="3328952" y="5108638"/>
                  <a:pt x="3395490" y="5096540"/>
                </a:cubicBezTo>
                <a:cubicBezTo>
                  <a:pt x="3453004" y="5086083"/>
                  <a:pt x="3433635" y="5086017"/>
                  <a:pt x="3515992" y="5075275"/>
                </a:cubicBezTo>
                <a:cubicBezTo>
                  <a:pt x="3552659" y="5070492"/>
                  <a:pt x="3662390" y="5063299"/>
                  <a:pt x="3693202" y="5061098"/>
                </a:cubicBezTo>
                <a:cubicBezTo>
                  <a:pt x="3705016" y="5056372"/>
                  <a:pt x="3716730" y="5051389"/>
                  <a:pt x="3728644" y="5046921"/>
                </a:cubicBezTo>
                <a:cubicBezTo>
                  <a:pt x="3735640" y="5044298"/>
                  <a:pt x="3743226" y="5043174"/>
                  <a:pt x="3749909" y="5039833"/>
                </a:cubicBezTo>
                <a:cubicBezTo>
                  <a:pt x="3777564" y="5026006"/>
                  <a:pt x="3779979" y="5016807"/>
                  <a:pt x="3806616" y="5011479"/>
                </a:cubicBezTo>
                <a:cubicBezTo>
                  <a:pt x="3933652" y="4986071"/>
                  <a:pt x="3800506" y="5018322"/>
                  <a:pt x="3884588" y="4997303"/>
                </a:cubicBezTo>
                <a:cubicBezTo>
                  <a:pt x="3894039" y="4992577"/>
                  <a:pt x="3904824" y="4989891"/>
                  <a:pt x="3912941" y="4983126"/>
                </a:cubicBezTo>
                <a:cubicBezTo>
                  <a:pt x="3927281" y="4971175"/>
                  <a:pt x="3927916" y="4956321"/>
                  <a:pt x="3934206" y="4940596"/>
                </a:cubicBezTo>
                <a:cubicBezTo>
                  <a:pt x="3936168" y="4935690"/>
                  <a:pt x="3953108" y="4928782"/>
                  <a:pt x="3955471" y="4919331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5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BBFE-BE11-594A-E3D5-DE31D085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NEON Flint River Site (FLNT)</a:t>
            </a:r>
          </a:p>
        </p:txBody>
      </p:sp>
      <p:pic>
        <p:nvPicPr>
          <p:cNvPr id="8" name="Content Placeholder 7" descr="A picture containing outdoor, water, tree, transport&#10;&#10;Description automatically generated">
            <a:extLst>
              <a:ext uri="{FF2B5EF4-FFF2-40B4-BE49-F238E27FC236}">
                <a16:creationId xmlns:a16="http://schemas.microsoft.com/office/drawing/2014/main" id="{0E9DBD2E-32A9-04A9-72C8-64991D406E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49" b="29560"/>
          <a:stretch/>
        </p:blipFill>
        <p:spPr>
          <a:xfrm>
            <a:off x="1461326" y="3915824"/>
            <a:ext cx="4773219" cy="2201512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411ABD-3D4F-5681-119E-87D343FB9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3280" y="1481328"/>
            <a:ext cx="4529328" cy="4636008"/>
          </a:xfrm>
        </p:spPr>
        <p:txBody>
          <a:bodyPr/>
          <a:lstStyle/>
          <a:p>
            <a:r>
              <a:rPr lang="en-US" dirty="0"/>
              <a:t>Full suite of NEON aquatic observational sampling (except fish) – 23 data products</a:t>
            </a:r>
          </a:p>
          <a:p>
            <a:r>
              <a:rPr lang="en-US" dirty="0"/>
              <a:t>Instrumented buoy – 17 data products</a:t>
            </a:r>
          </a:p>
          <a:p>
            <a:r>
              <a:rPr lang="en-US" dirty="0"/>
              <a:t>Riparian Met station – 6 data products</a:t>
            </a:r>
          </a:p>
          <a:p>
            <a:r>
              <a:rPr lang="en-US" dirty="0"/>
              <a:t>Site co-located with the NEON JERC terrestrial site</a:t>
            </a:r>
          </a:p>
          <a:p>
            <a:endParaRPr lang="en-US" dirty="0"/>
          </a:p>
        </p:txBody>
      </p:sp>
      <p:pic>
        <p:nvPicPr>
          <p:cNvPr id="1026" name="Picture 2" descr="FLNT river aquatic site in the fall">
            <a:extLst>
              <a:ext uri="{FF2B5EF4-FFF2-40B4-BE49-F238E27FC236}">
                <a16:creationId xmlns:a16="http://schemas.microsoft.com/office/drawing/2014/main" id="{67519D3A-31C9-F056-FAFC-21D97B615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7" y="1322589"/>
            <a:ext cx="6600444" cy="244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485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3351-495A-06F6-87C0-F554DA0A6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376" y="83291"/>
            <a:ext cx="7847556" cy="1137998"/>
          </a:xfrm>
        </p:spPr>
        <p:txBody>
          <a:bodyPr>
            <a:norm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Little River Experimental Watershed, Tifton, 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24831-B5D6-3F71-EF10-569C771B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6532" y="1305795"/>
            <a:ext cx="7772399" cy="546891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/>
              <a:t>1965 - Southeast Watershed Research Laboratory (SEWRL) </a:t>
            </a:r>
          </a:p>
          <a:p>
            <a:pPr marL="0" indent="0">
              <a:buNone/>
            </a:pPr>
            <a:r>
              <a:rPr lang="en-US" sz="2400" dirty="0"/>
              <a:t>             established by Congress.</a:t>
            </a:r>
          </a:p>
          <a:p>
            <a:pPr marL="0" indent="0">
              <a:buNone/>
            </a:pPr>
            <a:r>
              <a:rPr lang="en-US" sz="2400" dirty="0"/>
              <a:t>1966 - Little River watershed was selected to study the </a:t>
            </a:r>
          </a:p>
          <a:p>
            <a:pPr marL="0" indent="0">
              <a:buNone/>
            </a:pPr>
            <a:r>
              <a:rPr lang="en-US" sz="2400" dirty="0"/>
              <a:t>             relationships between rainfall, streamflow, and land management.</a:t>
            </a:r>
          </a:p>
          <a:p>
            <a:pPr marL="0" indent="0">
              <a:buNone/>
            </a:pPr>
            <a:r>
              <a:rPr lang="en-US" sz="2400" dirty="0"/>
              <a:t>1967-1971 – Construction of hydrologic monitoring network.</a:t>
            </a:r>
          </a:p>
          <a:p>
            <a:pPr marL="0" indent="0">
              <a:buNone/>
            </a:pPr>
            <a:r>
              <a:rPr lang="en-US" sz="2400" dirty="0"/>
              <a:t>	        Participant in the CEAP Watersheds Assessments.</a:t>
            </a:r>
          </a:p>
          <a:p>
            <a:pPr marL="0" indent="0">
              <a:buNone/>
            </a:pPr>
            <a:r>
              <a:rPr lang="en-US" sz="2400" dirty="0"/>
              <a:t>1974 – First full year of a water quality monitoring program (Cl,         	NO</a:t>
            </a:r>
            <a:r>
              <a:rPr lang="en-US" sz="2400" baseline="-25000" dirty="0"/>
              <a:t>3</a:t>
            </a:r>
            <a:r>
              <a:rPr lang="en-US" sz="2400" dirty="0"/>
              <a:t>+NO</a:t>
            </a:r>
            <a:r>
              <a:rPr lang="en-US" sz="2400" baseline="-25000" dirty="0"/>
              <a:t>2</a:t>
            </a:r>
            <a:r>
              <a:rPr lang="en-US" sz="2400" dirty="0"/>
              <a:t>-N, PO</a:t>
            </a:r>
            <a:r>
              <a:rPr lang="en-US" sz="2400" baseline="-25000" dirty="0"/>
              <a:t>4</a:t>
            </a:r>
            <a:r>
              <a:rPr lang="en-US" sz="2400" dirty="0"/>
              <a:t>-P, TSS).</a:t>
            </a:r>
          </a:p>
          <a:p>
            <a:pPr marL="0" indent="0">
              <a:buNone/>
            </a:pPr>
            <a:r>
              <a:rPr lang="en-US" sz="2400" dirty="0"/>
              <a:t>1979 – Analytes added (NH</a:t>
            </a:r>
            <a:r>
              <a:rPr lang="en-US" sz="2400" baseline="-25000" dirty="0"/>
              <a:t>4</a:t>
            </a:r>
            <a:r>
              <a:rPr lang="en-US" sz="2400" dirty="0"/>
              <a:t>-N, TKN, TP).</a:t>
            </a:r>
          </a:p>
          <a:p>
            <a:pPr marL="0" indent="0">
              <a:buNone/>
            </a:pPr>
            <a:r>
              <a:rPr lang="en-US" sz="2400" dirty="0"/>
              <a:t>2002 – Analytes added (DOC, TDN).</a:t>
            </a:r>
          </a:p>
          <a:p>
            <a:pPr marL="0" indent="0">
              <a:buNone/>
            </a:pPr>
            <a:r>
              <a:rPr lang="en-US" sz="2400" dirty="0"/>
              <a:t>2016 – Analytes added (DOM).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u="sng" dirty="0"/>
              <a:t>Major products:</a:t>
            </a:r>
            <a:r>
              <a:rPr lang="en-US" sz="2400" dirty="0"/>
              <a:t> characterization of hydrology, impacts of riparian buffers on water quality, natural resource models (CREAMS, GLEAMS, REMM, advancement of SWAT), impacts of land use changes, remote sensing (crop assessments, soil moisture)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B8E44-16AF-925D-188F-5445E37C9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" y="51983"/>
            <a:ext cx="4286435" cy="55471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39345-BD40-5F0C-060B-D82AC8B2D3B2}"/>
              </a:ext>
            </a:extLst>
          </p:cNvPr>
          <p:cNvSpPr txBox="1"/>
          <p:nvPr/>
        </p:nvSpPr>
        <p:spPr>
          <a:xfrm>
            <a:off x="613669" y="5805815"/>
            <a:ext cx="33257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LRB: primary watershed, 334 km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5412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tream in a forest&#10;&#10;Description automatically generated with low confidence">
            <a:extLst>
              <a:ext uri="{FF2B5EF4-FFF2-40B4-BE49-F238E27FC236}">
                <a16:creationId xmlns:a16="http://schemas.microsoft.com/office/drawing/2014/main" id="{140889F3-9390-E64D-D04F-C80548857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5" y="2531030"/>
            <a:ext cx="4412557" cy="20355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C78E6-651F-5F37-615A-440262C3B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86" y="93870"/>
            <a:ext cx="7415396" cy="2437160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Broad floodplains, river terraces, gently sloping uplands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Sandy surface soils underlain by Hawthorne formation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Hawthorne restricts downward movement of rainfall and leads to lateral water movement to stream channels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Floodplain swamp, floodplain wetland, seasonally flooded wetland, forest wetland, blackwater swamp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Mix of row crop agriculture, pasture, upland and riparian forest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0DC53-5FFF-6B7E-EFFD-CF07CBDC4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6" y="4515399"/>
            <a:ext cx="6013314" cy="2265014"/>
          </a:xfrm>
          <a:prstGeom prst="rect">
            <a:avLst/>
          </a:prstGeom>
        </p:spPr>
      </p:pic>
      <p:pic>
        <p:nvPicPr>
          <p:cNvPr id="6" name="Picture 5" descr="A picture containing outdoor, tree, water, lake&#10;&#10;Description automatically generated">
            <a:extLst>
              <a:ext uri="{FF2B5EF4-FFF2-40B4-BE49-F238E27FC236}">
                <a16:creationId xmlns:a16="http://schemas.microsoft.com/office/drawing/2014/main" id="{2746669D-CC8C-98AD-A971-6C5CE12DF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2" y="92527"/>
            <a:ext cx="4545379" cy="2556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A70A0-4DF9-98F8-04B1-04A0132F8369}"/>
              </a:ext>
            </a:extLst>
          </p:cNvPr>
          <p:cNvSpPr txBox="1"/>
          <p:nvPr/>
        </p:nvSpPr>
        <p:spPr>
          <a:xfrm>
            <a:off x="6108529" y="2749466"/>
            <a:ext cx="60133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Little River Experimental Watershed relevant publications: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Bosch et al. (2007) Little River Experimental Watershed database. doi:10.1029/2006WR005844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Feyereisen et al. (2008) Long-term stream chemistry trends in the southern Georgia Little River Experimental Watershed. doi:10.2489/jswc.63.6.475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Bosch et al. (2020) Water quality and land cover in the Coastal Plain Little River watershed, Georgia, United States. doi:10.2489/jswc.75.3.263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Pisani et al. (2020) Riparian land cover and hydrology influence stream dissolved organic matter composition in an agricultural watershed. doi:10.1016/j.scitotenv.2020.137165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Bosch et al. (2021) Little River Experimental Watershed, a keystone in understanding of coastal plain watersheds. doi:10.1002/hyp.14334</a:t>
            </a:r>
          </a:p>
        </p:txBody>
      </p:sp>
    </p:spTree>
    <p:extLst>
      <p:ext uri="{BB962C8B-B14F-4D97-AF65-F5344CB8AC3E}">
        <p14:creationId xmlns:p14="http://schemas.microsoft.com/office/powerpoint/2010/main" val="33512820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Custom 1">
      <a:dk1>
        <a:srgbClr val="424242"/>
      </a:dk1>
      <a:lt1>
        <a:sysClr val="window" lastClr="FFFFFF"/>
      </a:lt1>
      <a:dk2>
        <a:srgbClr val="004280"/>
      </a:dk2>
      <a:lt2>
        <a:srgbClr val="D2D2D2"/>
      </a:lt2>
      <a:accent1>
        <a:srgbClr val="0076BE"/>
      </a:accent1>
      <a:accent2>
        <a:srgbClr val="DF6420"/>
      </a:accent2>
      <a:accent3>
        <a:srgbClr val="73B564"/>
      </a:accent3>
      <a:accent4>
        <a:srgbClr val="FAA41A"/>
      </a:accent4>
      <a:accent5>
        <a:srgbClr val="83389B"/>
      </a:accent5>
      <a:accent6>
        <a:srgbClr val="424242"/>
      </a:accent6>
      <a:hlink>
        <a:srgbClr val="004280"/>
      </a:hlink>
      <a:folHlink>
        <a:srgbClr val="005EB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0">
          <a:gsLst>
            <a:gs pos="0">
              <a:srgbClr val="EAEAEA"/>
            </a:gs>
            <a:gs pos="100000">
              <a:schemeClr val="bg2"/>
            </a:gs>
          </a:gsLst>
          <a:lin ang="5400000" scaled="1"/>
        </a:gradFill>
        <a:ln w="12700" cap="flat" cmpd="sng" algn="ctr">
          <a:solidFill>
            <a:srgbClr val="40404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ON-NSF-widescreen-Presentation.pptx" id="{412384D3-580A-4052-A979-604172CA84FE}" vid="{17337B91-24A8-4B52-8E92-08DC103FF82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1024</Words>
  <Application>Microsoft Office PowerPoint</Application>
  <PresentationFormat>Widescreen</PresentationFormat>
  <Paragraphs>106</Paragraphs>
  <Slides>15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Default Theme</vt:lpstr>
      <vt:lpstr>think-cell Slide</vt:lpstr>
      <vt:lpstr>Integrating NEON and USDA-ARS Water Quality Data for Southeast Rivers ICRW8  Corvallis, Oregon – June 5-8, 2023</vt:lpstr>
      <vt:lpstr>What is the National Ecological Observatory Network (NEON)?</vt:lpstr>
      <vt:lpstr>NEON’s field sites and data products</vt:lpstr>
      <vt:lpstr>How does NEON collect data and samples?</vt:lpstr>
      <vt:lpstr>NEON Flint River Site (FLNT)</vt:lpstr>
      <vt:lpstr>NEON Flint River Site (FLNT)</vt:lpstr>
      <vt:lpstr>NEON Flint River Site (FLNT)</vt:lpstr>
      <vt:lpstr>Little River Experimental Watershed, Tifton, GA</vt:lpstr>
      <vt:lpstr>PowerPoint Presentation</vt:lpstr>
      <vt:lpstr>40 years of water quality record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NEON and USDA-ARS Water Quality Data for Southeast Rivers ICRW8  Corvallis, Oregon – June 5-8, 2023</dc:title>
  <dc:creator>Pisani, Oliva - REE-ARS</dc:creator>
  <cp:lastModifiedBy>Jim Coloso (US)</cp:lastModifiedBy>
  <cp:revision>12</cp:revision>
  <dcterms:created xsi:type="dcterms:W3CDTF">2023-04-17T14:29:54Z</dcterms:created>
  <dcterms:modified xsi:type="dcterms:W3CDTF">2023-05-24T13:24:54Z</dcterms:modified>
</cp:coreProperties>
</file>